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8" r:id="rId9"/>
    <p:sldId id="269" r:id="rId10"/>
    <p:sldId id="265" r:id="rId11"/>
    <p:sldId id="266" r:id="rId12"/>
    <p:sldId id="267" r:id="rId13"/>
  </p:sldIdLst>
  <p:sldSz cx="18288000" cy="10287000"/>
  <p:notesSz cx="6858000" cy="9144000"/>
  <p:embeddedFontLst>
    <p:embeddedFont>
      <p:font typeface="Lora Bold" panose="020B0604020202020204" charset="0"/>
      <p:regular r:id="rId14"/>
    </p:embeddedFont>
    <p:embeddedFont>
      <p:font typeface="Open Sans Extra Bold" panose="020B0604020202020204" charset="0"/>
      <p:regular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Lora" panose="020B0604020202020204" charset="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FF33CC"/>
    <a:srgbClr val="63A1BD"/>
    <a:srgbClr val="F29F44"/>
    <a:srgbClr val="C53D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696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image" Target="../media/image29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Relationship Id="rId11" Type="http://schemas.openxmlformats.org/officeDocument/2006/relationships/image" Target="../media/image22.png"/><Relationship Id="rId5" Type="http://schemas.openxmlformats.org/officeDocument/2006/relationships/image" Target="../media/image18.png"/><Relationship Id="rId10" Type="http://schemas.openxmlformats.org/officeDocument/2006/relationships/image" Target="../media/image21.jpeg"/><Relationship Id="rId4" Type="http://schemas.openxmlformats.org/officeDocument/2006/relationships/image" Target="../media/image21.svg"/><Relationship Id="rId9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5.png"/><Relationship Id="rId10" Type="http://schemas.openxmlformats.org/officeDocument/2006/relationships/hyperlink" Target="https://thisinh.thitotnghiepthpt.edu.vn/" TargetMode="External"/><Relationship Id="rId4" Type="http://schemas.openxmlformats.org/officeDocument/2006/relationships/image" Target="../media/image5.svg"/><Relationship Id="rId9" Type="http://schemas.openxmlformats.org/officeDocument/2006/relationships/hyperlink" Target="https://ulis.vnu.edu.vn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8757394" y="8317267"/>
            <a:ext cx="8779632" cy="1733977"/>
          </a:xfrm>
          <a:custGeom>
            <a:avLst/>
            <a:gdLst/>
            <a:ahLst/>
            <a:cxnLst/>
            <a:rect l="l" t="t" r="r" b="b"/>
            <a:pathLst>
              <a:path w="8779632" h="1733977">
                <a:moveTo>
                  <a:pt x="0" y="0"/>
                </a:moveTo>
                <a:lnTo>
                  <a:pt x="8779632" y="0"/>
                </a:lnTo>
                <a:lnTo>
                  <a:pt x="8779632" y="1733978"/>
                </a:lnTo>
                <a:lnTo>
                  <a:pt x="0" y="17339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8573918" y="3612376"/>
            <a:ext cx="9714082" cy="5571880"/>
            <a:chOff x="0" y="0"/>
            <a:chExt cx="7981950" cy="4578350"/>
          </a:xfrm>
        </p:grpSpPr>
        <p:sp>
          <p:nvSpPr>
            <p:cNvPr id="5" name="Freeform 5"/>
            <p:cNvSpPr/>
            <p:nvPr/>
          </p:nvSpPr>
          <p:spPr>
            <a:xfrm>
              <a:off x="765810" y="21590"/>
              <a:ext cx="6451600" cy="4326890"/>
            </a:xfrm>
            <a:custGeom>
              <a:avLst/>
              <a:gdLst/>
              <a:ahLst/>
              <a:cxnLst/>
              <a:rect l="l" t="t" r="r" b="b"/>
              <a:pathLst>
                <a:path w="6451600" h="4326890">
                  <a:moveTo>
                    <a:pt x="6224270" y="0"/>
                  </a:moveTo>
                  <a:lnTo>
                    <a:pt x="226060" y="0"/>
                  </a:lnTo>
                  <a:cubicBezTo>
                    <a:pt x="101600" y="0"/>
                    <a:pt x="0" y="101600"/>
                    <a:pt x="0" y="226060"/>
                  </a:cubicBezTo>
                  <a:lnTo>
                    <a:pt x="0" y="4326890"/>
                  </a:lnTo>
                  <a:lnTo>
                    <a:pt x="6451601" y="4326890"/>
                  </a:lnTo>
                  <a:lnTo>
                    <a:pt x="6451601" y="226060"/>
                  </a:lnTo>
                  <a:cubicBezTo>
                    <a:pt x="6450331" y="101600"/>
                    <a:pt x="6348731" y="0"/>
                    <a:pt x="6224270" y="0"/>
                  </a:cubicBezTo>
                  <a:close/>
                  <a:moveTo>
                    <a:pt x="6252210" y="4043680"/>
                  </a:moveTo>
                  <a:lnTo>
                    <a:pt x="196851" y="4043680"/>
                  </a:lnTo>
                  <a:lnTo>
                    <a:pt x="196851" y="255270"/>
                  </a:lnTo>
                  <a:lnTo>
                    <a:pt x="6252210" y="255270"/>
                  </a:lnTo>
                  <a:lnTo>
                    <a:pt x="6252210" y="4043680"/>
                  </a:lnTo>
                  <a:close/>
                </a:path>
              </a:pathLst>
            </a:custGeom>
            <a:solidFill>
              <a:srgbClr val="242424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7981950" cy="4542790"/>
            </a:xfrm>
            <a:custGeom>
              <a:avLst/>
              <a:gdLst/>
              <a:ahLst/>
              <a:cxnLst/>
              <a:rect l="l" t="t" r="r" b="b"/>
              <a:pathLst>
                <a:path w="7981950" h="4542790">
                  <a:moveTo>
                    <a:pt x="7239000" y="4348480"/>
                  </a:moveTo>
                  <a:lnTo>
                    <a:pt x="7239000" y="243840"/>
                  </a:lnTo>
                  <a:cubicBezTo>
                    <a:pt x="7239000" y="109220"/>
                    <a:pt x="7129780" y="0"/>
                    <a:pt x="6995160" y="0"/>
                  </a:cubicBezTo>
                  <a:lnTo>
                    <a:pt x="985520" y="0"/>
                  </a:lnTo>
                  <a:cubicBezTo>
                    <a:pt x="852170" y="0"/>
                    <a:pt x="742950" y="109220"/>
                    <a:pt x="742950" y="243840"/>
                  </a:cubicBezTo>
                  <a:lnTo>
                    <a:pt x="742950" y="4349750"/>
                  </a:lnTo>
                  <a:lnTo>
                    <a:pt x="0" y="4349750"/>
                  </a:lnTo>
                  <a:lnTo>
                    <a:pt x="0" y="4447540"/>
                  </a:lnTo>
                  <a:cubicBezTo>
                    <a:pt x="0" y="4500880"/>
                    <a:pt x="43180" y="4542790"/>
                    <a:pt x="95250" y="4542790"/>
                  </a:cubicBezTo>
                  <a:lnTo>
                    <a:pt x="7886700" y="4542790"/>
                  </a:lnTo>
                  <a:cubicBezTo>
                    <a:pt x="7940040" y="4542790"/>
                    <a:pt x="7981950" y="4499610"/>
                    <a:pt x="7981950" y="4447540"/>
                  </a:cubicBezTo>
                  <a:lnTo>
                    <a:pt x="7981950" y="4349750"/>
                  </a:lnTo>
                  <a:lnTo>
                    <a:pt x="7239000" y="4349750"/>
                  </a:lnTo>
                  <a:close/>
                  <a:moveTo>
                    <a:pt x="4519930" y="4348480"/>
                  </a:moveTo>
                  <a:lnTo>
                    <a:pt x="4519930" y="4349750"/>
                  </a:lnTo>
                  <a:cubicBezTo>
                    <a:pt x="4519930" y="4403090"/>
                    <a:pt x="4476750" y="4445000"/>
                    <a:pt x="4424680" y="4445000"/>
                  </a:cubicBezTo>
                  <a:lnTo>
                    <a:pt x="3557270" y="4445000"/>
                  </a:lnTo>
                  <a:cubicBezTo>
                    <a:pt x="3503930" y="4445000"/>
                    <a:pt x="3462020" y="4401820"/>
                    <a:pt x="3462020" y="4349750"/>
                  </a:cubicBezTo>
                  <a:lnTo>
                    <a:pt x="3462020" y="4348480"/>
                  </a:lnTo>
                  <a:lnTo>
                    <a:pt x="765810" y="4348480"/>
                  </a:lnTo>
                  <a:lnTo>
                    <a:pt x="765810" y="247650"/>
                  </a:lnTo>
                  <a:cubicBezTo>
                    <a:pt x="765810" y="123190"/>
                    <a:pt x="867410" y="21590"/>
                    <a:pt x="991870" y="21590"/>
                  </a:cubicBezTo>
                  <a:lnTo>
                    <a:pt x="6990080" y="21590"/>
                  </a:lnTo>
                  <a:cubicBezTo>
                    <a:pt x="7114539" y="21590"/>
                    <a:pt x="7216139" y="123190"/>
                    <a:pt x="7216139" y="247650"/>
                  </a:cubicBezTo>
                  <a:lnTo>
                    <a:pt x="7216139" y="4348480"/>
                  </a:lnTo>
                  <a:lnTo>
                    <a:pt x="4519930" y="4348480"/>
                  </a:lnTo>
                  <a:close/>
                </a:path>
              </a:pathLst>
            </a:custGeom>
            <a:solidFill>
              <a:srgbClr val="E9E9E9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3460750" y="4349750"/>
              <a:ext cx="1059180" cy="96520"/>
            </a:xfrm>
            <a:custGeom>
              <a:avLst/>
              <a:gdLst/>
              <a:ahLst/>
              <a:cxnLst/>
              <a:rect l="l" t="t" r="r" b="b"/>
              <a:pathLst>
                <a:path w="1059180" h="96520">
                  <a:moveTo>
                    <a:pt x="96520" y="96520"/>
                  </a:moveTo>
                  <a:lnTo>
                    <a:pt x="963930" y="96520"/>
                  </a:lnTo>
                  <a:cubicBezTo>
                    <a:pt x="1017270" y="96520"/>
                    <a:pt x="1059180" y="53340"/>
                    <a:pt x="1059180" y="1270"/>
                  </a:cubicBezTo>
                  <a:lnTo>
                    <a:pt x="1059180" y="0"/>
                  </a:lnTo>
                  <a:lnTo>
                    <a:pt x="0" y="0"/>
                  </a:lnTo>
                  <a:lnTo>
                    <a:pt x="0" y="1270"/>
                  </a:lnTo>
                  <a:cubicBezTo>
                    <a:pt x="0" y="53340"/>
                    <a:pt x="43180" y="96520"/>
                    <a:pt x="96520" y="96520"/>
                  </a:cubicBezTo>
                  <a:close/>
                </a:path>
              </a:pathLst>
            </a:custGeom>
            <a:solidFill>
              <a:srgbClr val="CCCCCC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163830" y="4542790"/>
              <a:ext cx="7654290" cy="35560"/>
            </a:xfrm>
            <a:custGeom>
              <a:avLst/>
              <a:gdLst/>
              <a:ahLst/>
              <a:cxnLst/>
              <a:rect l="l" t="t" r="r" b="b"/>
              <a:pathLst>
                <a:path w="7654290" h="35560">
                  <a:moveTo>
                    <a:pt x="0" y="0"/>
                  </a:moveTo>
                  <a:cubicBezTo>
                    <a:pt x="0" y="20320"/>
                    <a:pt x="16510" y="35560"/>
                    <a:pt x="35560" y="35560"/>
                  </a:cubicBezTo>
                  <a:lnTo>
                    <a:pt x="7618730" y="35560"/>
                  </a:lnTo>
                  <a:cubicBezTo>
                    <a:pt x="7639050" y="35560"/>
                    <a:pt x="7654290" y="19050"/>
                    <a:pt x="765429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962660" y="276860"/>
              <a:ext cx="6055360" cy="3789680"/>
            </a:xfrm>
            <a:custGeom>
              <a:avLst/>
              <a:gdLst/>
              <a:ahLst/>
              <a:cxnLst/>
              <a:rect l="l" t="t" r="r" b="b"/>
              <a:pathLst>
                <a:path w="6055360" h="3789680">
                  <a:moveTo>
                    <a:pt x="0" y="0"/>
                  </a:moveTo>
                  <a:lnTo>
                    <a:pt x="6055360" y="0"/>
                  </a:lnTo>
                  <a:lnTo>
                    <a:pt x="6055360" y="3789680"/>
                  </a:lnTo>
                  <a:lnTo>
                    <a:pt x="0" y="3789680"/>
                  </a:lnTo>
                  <a:close/>
                </a:path>
              </a:pathLst>
            </a:custGeom>
            <a:blipFill>
              <a:blip r:embed="rId4"/>
              <a:stretch>
                <a:fillRect t="-3328" b="-3328"/>
              </a:stretch>
            </a:blipFill>
          </p:spPr>
        </p:sp>
      </p:grpSp>
      <p:grpSp>
        <p:nvGrpSpPr>
          <p:cNvPr id="10" name="Group 10"/>
          <p:cNvGrpSpPr/>
          <p:nvPr/>
        </p:nvGrpSpPr>
        <p:grpSpPr>
          <a:xfrm>
            <a:off x="357444" y="2417322"/>
            <a:ext cx="8592235" cy="5113609"/>
            <a:chOff x="0" y="0"/>
            <a:chExt cx="2717427" cy="1617258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717427" cy="1617258"/>
            </a:xfrm>
            <a:custGeom>
              <a:avLst/>
              <a:gdLst/>
              <a:ahLst/>
              <a:cxnLst/>
              <a:rect l="l" t="t" r="r" b="b"/>
              <a:pathLst>
                <a:path w="2717427" h="1617258">
                  <a:moveTo>
                    <a:pt x="22526" y="0"/>
                  </a:moveTo>
                  <a:lnTo>
                    <a:pt x="2694901" y="0"/>
                  </a:lnTo>
                  <a:cubicBezTo>
                    <a:pt x="2707342" y="0"/>
                    <a:pt x="2717427" y="10085"/>
                    <a:pt x="2717427" y="22526"/>
                  </a:cubicBezTo>
                  <a:lnTo>
                    <a:pt x="2717427" y="1594732"/>
                  </a:lnTo>
                  <a:cubicBezTo>
                    <a:pt x="2717427" y="1600706"/>
                    <a:pt x="2715053" y="1606436"/>
                    <a:pt x="2710829" y="1610660"/>
                  </a:cubicBezTo>
                  <a:cubicBezTo>
                    <a:pt x="2706605" y="1614885"/>
                    <a:pt x="2700875" y="1617258"/>
                    <a:pt x="2694901" y="1617258"/>
                  </a:cubicBezTo>
                  <a:lnTo>
                    <a:pt x="22526" y="1617258"/>
                  </a:lnTo>
                  <a:cubicBezTo>
                    <a:pt x="10085" y="1617258"/>
                    <a:pt x="0" y="1607173"/>
                    <a:pt x="0" y="1594732"/>
                  </a:cubicBezTo>
                  <a:lnTo>
                    <a:pt x="0" y="22526"/>
                  </a:lnTo>
                  <a:cubicBezTo>
                    <a:pt x="0" y="10085"/>
                    <a:pt x="10085" y="0"/>
                    <a:pt x="22526" y="0"/>
                  </a:cubicBezTo>
                  <a:close/>
                </a:path>
              </a:pathLst>
            </a:custGeom>
            <a:solidFill>
              <a:srgbClr val="FDFDFD"/>
            </a:solidFill>
            <a:ln w="38100" cap="rnd">
              <a:solidFill>
                <a:srgbClr val="145DA0"/>
              </a:solidFill>
              <a:prstDash val="solid"/>
              <a:round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2717427" cy="16553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808686" y="2975293"/>
            <a:ext cx="8015383" cy="41214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830"/>
              </a:lnSpc>
            </a:pPr>
            <a:r>
              <a:rPr lang="en-US" sz="9256" dirty="0">
                <a:solidFill>
                  <a:srgbClr val="0A57A2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HƯỚNG DẪN </a:t>
            </a:r>
            <a:r>
              <a:rPr lang="en-US" sz="9256" dirty="0" smtClean="0">
                <a:solidFill>
                  <a:srgbClr val="0A57A2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QH.2024.F1 NHẬP </a:t>
            </a:r>
            <a:r>
              <a:rPr lang="en-US" sz="9256" dirty="0">
                <a:solidFill>
                  <a:srgbClr val="0A57A2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HỌC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5651531" y="1837773"/>
            <a:ext cx="7636979" cy="961402"/>
            <a:chOff x="0" y="0"/>
            <a:chExt cx="2297297" cy="28920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297297" cy="289202"/>
            </a:xfrm>
            <a:custGeom>
              <a:avLst/>
              <a:gdLst/>
              <a:ahLst/>
              <a:cxnLst/>
              <a:rect l="l" t="t" r="r" b="b"/>
              <a:pathLst>
                <a:path w="2297297" h="289202">
                  <a:moveTo>
                    <a:pt x="25344" y="0"/>
                  </a:moveTo>
                  <a:lnTo>
                    <a:pt x="2271954" y="0"/>
                  </a:lnTo>
                  <a:cubicBezTo>
                    <a:pt x="2278675" y="0"/>
                    <a:pt x="2285121" y="2670"/>
                    <a:pt x="2289874" y="7423"/>
                  </a:cubicBezTo>
                  <a:cubicBezTo>
                    <a:pt x="2294627" y="12176"/>
                    <a:pt x="2297297" y="18622"/>
                    <a:pt x="2297297" y="25344"/>
                  </a:cubicBezTo>
                  <a:lnTo>
                    <a:pt x="2297297" y="263858"/>
                  </a:lnTo>
                  <a:cubicBezTo>
                    <a:pt x="2297297" y="277855"/>
                    <a:pt x="2285951" y="289202"/>
                    <a:pt x="2271954" y="289202"/>
                  </a:cubicBezTo>
                  <a:lnTo>
                    <a:pt x="25344" y="289202"/>
                  </a:lnTo>
                  <a:cubicBezTo>
                    <a:pt x="11347" y="289202"/>
                    <a:pt x="0" y="277855"/>
                    <a:pt x="0" y="263858"/>
                  </a:cubicBezTo>
                  <a:lnTo>
                    <a:pt x="0" y="25344"/>
                  </a:lnTo>
                  <a:cubicBezTo>
                    <a:pt x="0" y="11347"/>
                    <a:pt x="11347" y="0"/>
                    <a:pt x="25344" y="0"/>
                  </a:cubicBezTo>
                  <a:close/>
                </a:path>
              </a:pathLst>
            </a:custGeom>
            <a:solidFill>
              <a:srgbClr val="FDFDFD"/>
            </a:solidFill>
            <a:ln w="38100" cap="rnd">
              <a:solidFill>
                <a:srgbClr val="145DA0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2297297" cy="3177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52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276225" y="5143500"/>
            <a:ext cx="3157300" cy="2694652"/>
            <a:chOff x="0" y="0"/>
            <a:chExt cx="806256" cy="65792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06256" cy="657923"/>
            </a:xfrm>
            <a:custGeom>
              <a:avLst/>
              <a:gdLst/>
              <a:ahLst/>
              <a:cxnLst/>
              <a:rect l="l" t="t" r="r" b="b"/>
              <a:pathLst>
                <a:path w="806256" h="657923">
                  <a:moveTo>
                    <a:pt x="56398" y="0"/>
                  </a:moveTo>
                  <a:lnTo>
                    <a:pt x="749859" y="0"/>
                  </a:lnTo>
                  <a:cubicBezTo>
                    <a:pt x="764816" y="0"/>
                    <a:pt x="779161" y="5942"/>
                    <a:pt x="789738" y="16518"/>
                  </a:cubicBezTo>
                  <a:cubicBezTo>
                    <a:pt x="800315" y="27095"/>
                    <a:pt x="806256" y="41440"/>
                    <a:pt x="806256" y="56398"/>
                  </a:cubicBezTo>
                  <a:lnTo>
                    <a:pt x="806256" y="601525"/>
                  </a:lnTo>
                  <a:cubicBezTo>
                    <a:pt x="806256" y="632673"/>
                    <a:pt x="781006" y="657923"/>
                    <a:pt x="749859" y="657923"/>
                  </a:cubicBezTo>
                  <a:lnTo>
                    <a:pt x="56398" y="657923"/>
                  </a:lnTo>
                  <a:cubicBezTo>
                    <a:pt x="41440" y="657923"/>
                    <a:pt x="27095" y="651981"/>
                    <a:pt x="16518" y="641405"/>
                  </a:cubicBezTo>
                  <a:cubicBezTo>
                    <a:pt x="5942" y="630828"/>
                    <a:pt x="0" y="616483"/>
                    <a:pt x="0" y="601525"/>
                  </a:cubicBezTo>
                  <a:lnTo>
                    <a:pt x="0" y="56398"/>
                  </a:lnTo>
                  <a:cubicBezTo>
                    <a:pt x="0" y="41440"/>
                    <a:pt x="5942" y="27095"/>
                    <a:pt x="16518" y="16518"/>
                  </a:cubicBezTo>
                  <a:cubicBezTo>
                    <a:pt x="27095" y="5942"/>
                    <a:pt x="41440" y="0"/>
                    <a:pt x="56398" y="0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8" name="Group 8"/>
          <p:cNvGrpSpPr/>
          <p:nvPr/>
        </p:nvGrpSpPr>
        <p:grpSpPr>
          <a:xfrm>
            <a:off x="3809269" y="5115848"/>
            <a:ext cx="3200640" cy="2694652"/>
            <a:chOff x="0" y="0"/>
            <a:chExt cx="817324" cy="68811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7324" cy="688113"/>
            </a:xfrm>
            <a:custGeom>
              <a:avLst/>
              <a:gdLst/>
              <a:ahLst/>
              <a:cxnLst/>
              <a:rect l="l" t="t" r="r" b="b"/>
              <a:pathLst>
                <a:path w="817324" h="688113">
                  <a:moveTo>
                    <a:pt x="55634" y="0"/>
                  </a:moveTo>
                  <a:lnTo>
                    <a:pt x="761690" y="0"/>
                  </a:lnTo>
                  <a:cubicBezTo>
                    <a:pt x="792416" y="0"/>
                    <a:pt x="817324" y="24908"/>
                    <a:pt x="817324" y="55634"/>
                  </a:cubicBezTo>
                  <a:lnTo>
                    <a:pt x="817324" y="632480"/>
                  </a:lnTo>
                  <a:cubicBezTo>
                    <a:pt x="817324" y="663205"/>
                    <a:pt x="792416" y="688113"/>
                    <a:pt x="761690" y="688113"/>
                  </a:cubicBezTo>
                  <a:lnTo>
                    <a:pt x="55634" y="688113"/>
                  </a:lnTo>
                  <a:cubicBezTo>
                    <a:pt x="24908" y="688113"/>
                    <a:pt x="0" y="663205"/>
                    <a:pt x="0" y="632480"/>
                  </a:cubicBezTo>
                  <a:lnTo>
                    <a:pt x="0" y="55634"/>
                  </a:lnTo>
                  <a:cubicBezTo>
                    <a:pt x="0" y="24908"/>
                    <a:pt x="24908" y="0"/>
                    <a:pt x="55634" y="0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10" name="Group 10"/>
          <p:cNvGrpSpPr/>
          <p:nvPr/>
        </p:nvGrpSpPr>
        <p:grpSpPr>
          <a:xfrm>
            <a:off x="7688182" y="5143500"/>
            <a:ext cx="2998921" cy="2576426"/>
            <a:chOff x="0" y="0"/>
            <a:chExt cx="765812" cy="65792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765813" cy="657923"/>
            </a:xfrm>
            <a:custGeom>
              <a:avLst/>
              <a:gdLst/>
              <a:ahLst/>
              <a:cxnLst/>
              <a:rect l="l" t="t" r="r" b="b"/>
              <a:pathLst>
                <a:path w="765813" h="657923">
                  <a:moveTo>
                    <a:pt x="59376" y="0"/>
                  </a:moveTo>
                  <a:lnTo>
                    <a:pt x="706436" y="0"/>
                  </a:lnTo>
                  <a:cubicBezTo>
                    <a:pt x="739229" y="0"/>
                    <a:pt x="765813" y="26584"/>
                    <a:pt x="765813" y="59376"/>
                  </a:cubicBezTo>
                  <a:lnTo>
                    <a:pt x="765813" y="598547"/>
                  </a:lnTo>
                  <a:cubicBezTo>
                    <a:pt x="765813" y="631340"/>
                    <a:pt x="739229" y="657923"/>
                    <a:pt x="706436" y="657923"/>
                  </a:cubicBezTo>
                  <a:lnTo>
                    <a:pt x="59376" y="657923"/>
                  </a:lnTo>
                  <a:cubicBezTo>
                    <a:pt x="43629" y="657923"/>
                    <a:pt x="28526" y="651667"/>
                    <a:pt x="17391" y="640532"/>
                  </a:cubicBezTo>
                  <a:cubicBezTo>
                    <a:pt x="6256" y="629397"/>
                    <a:pt x="0" y="614295"/>
                    <a:pt x="0" y="598547"/>
                  </a:cubicBezTo>
                  <a:lnTo>
                    <a:pt x="0" y="59376"/>
                  </a:lnTo>
                  <a:cubicBezTo>
                    <a:pt x="0" y="26584"/>
                    <a:pt x="26584" y="0"/>
                    <a:pt x="59376" y="0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12" name="Group 12"/>
          <p:cNvGrpSpPr/>
          <p:nvPr/>
        </p:nvGrpSpPr>
        <p:grpSpPr>
          <a:xfrm>
            <a:off x="11300684" y="5143500"/>
            <a:ext cx="3063614" cy="2576426"/>
            <a:chOff x="0" y="-55579"/>
            <a:chExt cx="782333" cy="657923"/>
          </a:xfrm>
        </p:grpSpPr>
        <p:sp>
          <p:nvSpPr>
            <p:cNvPr id="13" name="Freeform 13"/>
            <p:cNvSpPr/>
            <p:nvPr/>
          </p:nvSpPr>
          <p:spPr>
            <a:xfrm>
              <a:off x="0" y="-55579"/>
              <a:ext cx="782333" cy="657923"/>
            </a:xfrm>
            <a:custGeom>
              <a:avLst/>
              <a:gdLst/>
              <a:ahLst/>
              <a:cxnLst/>
              <a:rect l="l" t="t" r="r" b="b"/>
              <a:pathLst>
                <a:path w="782333" h="657923">
                  <a:moveTo>
                    <a:pt x="58122" y="0"/>
                  </a:moveTo>
                  <a:lnTo>
                    <a:pt x="724210" y="0"/>
                  </a:lnTo>
                  <a:cubicBezTo>
                    <a:pt x="739625" y="0"/>
                    <a:pt x="754409" y="6124"/>
                    <a:pt x="765309" y="17024"/>
                  </a:cubicBezTo>
                  <a:cubicBezTo>
                    <a:pt x="776209" y="27924"/>
                    <a:pt x="782333" y="42707"/>
                    <a:pt x="782333" y="58122"/>
                  </a:cubicBezTo>
                  <a:lnTo>
                    <a:pt x="782333" y="599801"/>
                  </a:lnTo>
                  <a:cubicBezTo>
                    <a:pt x="782333" y="631901"/>
                    <a:pt x="756310" y="657923"/>
                    <a:pt x="724210" y="657923"/>
                  </a:cubicBezTo>
                  <a:lnTo>
                    <a:pt x="58122" y="657923"/>
                  </a:lnTo>
                  <a:cubicBezTo>
                    <a:pt x="26022" y="657923"/>
                    <a:pt x="0" y="631901"/>
                    <a:pt x="0" y="599801"/>
                  </a:cubicBezTo>
                  <a:lnTo>
                    <a:pt x="0" y="58122"/>
                  </a:lnTo>
                  <a:cubicBezTo>
                    <a:pt x="0" y="26022"/>
                    <a:pt x="26022" y="0"/>
                    <a:pt x="58122" y="0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id="17" name="TextBox 17"/>
          <p:cNvSpPr txBox="1"/>
          <p:nvPr/>
        </p:nvSpPr>
        <p:spPr>
          <a:xfrm>
            <a:off x="4064157" y="5698447"/>
            <a:ext cx="2650477" cy="1835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  <a:spcBef>
                <a:spcPct val="0"/>
              </a:spcBef>
            </a:pPr>
            <a:r>
              <a:rPr lang="en-US" sz="3500" dirty="0" err="1">
                <a:solidFill>
                  <a:srgbClr val="0A57A2"/>
                </a:solidFill>
                <a:latin typeface="Lora Bold"/>
                <a:ea typeface="Lora Bold"/>
                <a:cs typeface="Lora Bold"/>
                <a:sym typeface="Lora Bold"/>
              </a:rPr>
              <a:t>Thi</a:t>
            </a:r>
            <a:r>
              <a:rPr lang="en-US" sz="3500" dirty="0">
                <a:solidFill>
                  <a:srgbClr val="0A57A2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3500" dirty="0" err="1">
                <a:solidFill>
                  <a:srgbClr val="0A57A2"/>
                </a:solidFill>
                <a:latin typeface="Lora Bold"/>
                <a:ea typeface="Lora Bold"/>
                <a:cs typeface="Lora Bold"/>
                <a:sym typeface="Lora Bold"/>
              </a:rPr>
              <a:t>sát</a:t>
            </a:r>
            <a:r>
              <a:rPr lang="en-US" sz="3500" dirty="0">
                <a:solidFill>
                  <a:srgbClr val="0A57A2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3500" dirty="0" err="1">
                <a:solidFill>
                  <a:srgbClr val="0A57A2"/>
                </a:solidFill>
                <a:latin typeface="Lora Bold"/>
                <a:ea typeface="Lora Bold"/>
                <a:cs typeface="Lora Bold"/>
                <a:sym typeface="Lora Bold"/>
              </a:rPr>
              <a:t>hạch</a:t>
            </a:r>
            <a:r>
              <a:rPr lang="en-US" sz="3500" dirty="0">
                <a:solidFill>
                  <a:srgbClr val="0A57A2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3500" dirty="0" err="1">
                <a:solidFill>
                  <a:srgbClr val="0A57A2"/>
                </a:solidFill>
                <a:latin typeface="Lora Bold"/>
                <a:ea typeface="Lora Bold"/>
                <a:cs typeface="Lora Bold"/>
                <a:sym typeface="Lora Bold"/>
              </a:rPr>
              <a:t>xếp</a:t>
            </a:r>
            <a:r>
              <a:rPr lang="en-US" sz="3500" dirty="0">
                <a:solidFill>
                  <a:srgbClr val="0A57A2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3500" dirty="0" err="1">
                <a:solidFill>
                  <a:srgbClr val="0A57A2"/>
                </a:solidFill>
                <a:latin typeface="Lora Bold"/>
                <a:ea typeface="Lora Bold"/>
                <a:cs typeface="Lora Bold"/>
                <a:sym typeface="Lora Bold"/>
              </a:rPr>
              <a:t>lớp</a:t>
            </a:r>
            <a:r>
              <a:rPr lang="en-US" sz="3500" dirty="0">
                <a:solidFill>
                  <a:srgbClr val="0A57A2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3500" dirty="0" err="1">
                <a:solidFill>
                  <a:srgbClr val="0A57A2"/>
                </a:solidFill>
                <a:latin typeface="Lora Bold"/>
                <a:ea typeface="Lora Bold"/>
                <a:cs typeface="Lora Bold"/>
                <a:sym typeface="Lora Bold"/>
              </a:rPr>
              <a:t>và</a:t>
            </a:r>
            <a:r>
              <a:rPr lang="en-US" sz="3500" dirty="0">
                <a:solidFill>
                  <a:srgbClr val="0A57A2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3500" dirty="0" err="1">
                <a:solidFill>
                  <a:srgbClr val="0A57A2"/>
                </a:solidFill>
                <a:latin typeface="Lora Bold"/>
                <a:ea typeface="Lora Bold"/>
                <a:cs typeface="Lora Bold"/>
                <a:sym typeface="Lora Bold"/>
              </a:rPr>
              <a:t>thi</a:t>
            </a:r>
            <a:r>
              <a:rPr lang="en-US" sz="3500" dirty="0">
                <a:solidFill>
                  <a:srgbClr val="0A57A2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3500" dirty="0" err="1">
                <a:solidFill>
                  <a:srgbClr val="0A57A2"/>
                </a:solidFill>
                <a:latin typeface="Lora Bold"/>
                <a:ea typeface="Lora Bold"/>
                <a:cs typeface="Lora Bold"/>
                <a:sym typeface="Lora Bold"/>
              </a:rPr>
              <a:t>lớp</a:t>
            </a:r>
            <a:r>
              <a:rPr lang="en-US" sz="3500" dirty="0">
                <a:solidFill>
                  <a:srgbClr val="0A57A2"/>
                </a:solidFill>
                <a:latin typeface="Lora Bold"/>
                <a:ea typeface="Lora Bold"/>
                <a:cs typeface="Lora Bold"/>
                <a:sym typeface="Lora Bold"/>
              </a:rPr>
              <a:t> CLC</a:t>
            </a:r>
          </a:p>
        </p:txBody>
      </p:sp>
      <p:grpSp>
        <p:nvGrpSpPr>
          <p:cNvPr id="27" name="Group 27"/>
          <p:cNvGrpSpPr/>
          <p:nvPr/>
        </p:nvGrpSpPr>
        <p:grpSpPr>
          <a:xfrm>
            <a:off x="6324600" y="8753116"/>
            <a:ext cx="11834182" cy="1419584"/>
            <a:chOff x="0" y="0"/>
            <a:chExt cx="8057041" cy="966492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8057042" cy="966492"/>
            </a:xfrm>
            <a:custGeom>
              <a:avLst/>
              <a:gdLst/>
              <a:ahLst/>
              <a:cxnLst/>
              <a:rect l="l" t="t" r="r" b="b"/>
              <a:pathLst>
                <a:path w="8057042" h="966492">
                  <a:moveTo>
                    <a:pt x="0" y="0"/>
                  </a:moveTo>
                  <a:lnTo>
                    <a:pt x="8057042" y="0"/>
                  </a:lnTo>
                  <a:lnTo>
                    <a:pt x="8057042" y="966492"/>
                  </a:lnTo>
                  <a:lnTo>
                    <a:pt x="0" y="966492"/>
                  </a:lnTo>
                  <a:close/>
                </a:path>
              </a:pathLst>
            </a:custGeom>
            <a:solidFill>
              <a:srgbClr val="D83063"/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id="29" name="Freeform 29"/>
          <p:cNvSpPr/>
          <p:nvPr/>
        </p:nvSpPr>
        <p:spPr>
          <a:xfrm rot="902743">
            <a:off x="4289954" y="8950814"/>
            <a:ext cx="1823998" cy="969843"/>
          </a:xfrm>
          <a:custGeom>
            <a:avLst/>
            <a:gdLst/>
            <a:ahLst/>
            <a:cxnLst/>
            <a:rect l="l" t="t" r="r" b="b"/>
            <a:pathLst>
              <a:path w="1823998" h="969843">
                <a:moveTo>
                  <a:pt x="0" y="0"/>
                </a:moveTo>
                <a:lnTo>
                  <a:pt x="1823999" y="0"/>
                </a:lnTo>
                <a:lnTo>
                  <a:pt x="1823999" y="969842"/>
                </a:lnTo>
                <a:lnTo>
                  <a:pt x="0" y="96984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0" name="TextBox 30"/>
          <p:cNvSpPr txBox="1"/>
          <p:nvPr/>
        </p:nvSpPr>
        <p:spPr>
          <a:xfrm>
            <a:off x="5651531" y="1944444"/>
            <a:ext cx="7636979" cy="6718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493"/>
              </a:lnSpc>
              <a:spcBef>
                <a:spcPct val="0"/>
              </a:spcBef>
            </a:pPr>
            <a:r>
              <a:rPr lang="en-US" sz="3923">
                <a:solidFill>
                  <a:srgbClr val="2D76B3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LỊCH TRÌNH SINH VIÊN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6644026" y="9113074"/>
            <a:ext cx="11581965" cy="6203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79"/>
              </a:lnSpc>
              <a:spcBef>
                <a:spcPct val="0"/>
              </a:spcBef>
            </a:pPr>
            <a:r>
              <a:rPr lang="en-US" sz="3699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Từ 04/9/2024 sinh viên đi học theo thời khóa biểu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609600" y="5594350"/>
            <a:ext cx="2539978" cy="1835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  <a:spcBef>
                <a:spcPct val="0"/>
              </a:spcBef>
            </a:pPr>
            <a:r>
              <a:rPr lang="en-US" sz="3500" dirty="0" err="1">
                <a:solidFill>
                  <a:srgbClr val="FF914D"/>
                </a:solidFill>
                <a:latin typeface="Lora Bold"/>
                <a:ea typeface="Lora Bold"/>
                <a:cs typeface="Lora Bold"/>
                <a:sym typeface="Lora Bold"/>
              </a:rPr>
              <a:t>Các</a:t>
            </a:r>
            <a:r>
              <a:rPr lang="en-US" sz="3500" dirty="0">
                <a:solidFill>
                  <a:srgbClr val="FF914D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3500" dirty="0" err="1">
                <a:solidFill>
                  <a:srgbClr val="FF914D"/>
                </a:solidFill>
                <a:latin typeface="Lora Bold"/>
                <a:ea typeface="Lora Bold"/>
                <a:cs typeface="Lora Bold"/>
                <a:sym typeface="Lora Bold"/>
              </a:rPr>
              <a:t>khoa</a:t>
            </a:r>
            <a:r>
              <a:rPr lang="en-US" sz="3500" dirty="0">
                <a:solidFill>
                  <a:srgbClr val="FF914D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3500" dirty="0" err="1">
                <a:solidFill>
                  <a:srgbClr val="FF914D"/>
                </a:solidFill>
                <a:latin typeface="Lora Bold"/>
                <a:ea typeface="Lora Bold"/>
                <a:cs typeface="Lora Bold"/>
                <a:sym typeface="Lora Bold"/>
              </a:rPr>
              <a:t>gặp</a:t>
            </a:r>
            <a:r>
              <a:rPr lang="en-US" sz="3500" dirty="0">
                <a:solidFill>
                  <a:srgbClr val="FF914D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3500" dirty="0" err="1">
                <a:solidFill>
                  <a:srgbClr val="FF914D"/>
                </a:solidFill>
                <a:latin typeface="Lora Bold"/>
                <a:ea typeface="Lora Bold"/>
                <a:cs typeface="Lora Bold"/>
                <a:sym typeface="Lora Bold"/>
              </a:rPr>
              <a:t>mặt</a:t>
            </a:r>
            <a:r>
              <a:rPr lang="en-US" sz="3500" dirty="0">
                <a:solidFill>
                  <a:srgbClr val="FF914D"/>
                </a:solidFill>
                <a:latin typeface="Lora Bold"/>
                <a:ea typeface="Lora Bold"/>
                <a:cs typeface="Lora Bold"/>
                <a:sym typeface="Lora Bold"/>
              </a:rPr>
              <a:t>  </a:t>
            </a:r>
            <a:r>
              <a:rPr lang="en-US" sz="3500" dirty="0" err="1">
                <a:solidFill>
                  <a:srgbClr val="FF914D"/>
                </a:solidFill>
                <a:latin typeface="Lora Bold"/>
                <a:ea typeface="Lora Bold"/>
                <a:cs typeface="Lora Bold"/>
                <a:sym typeface="Lora Bold"/>
              </a:rPr>
              <a:t>sinh</a:t>
            </a:r>
            <a:r>
              <a:rPr lang="en-US" sz="3500" dirty="0">
                <a:solidFill>
                  <a:srgbClr val="FF914D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3500" dirty="0" err="1">
                <a:solidFill>
                  <a:srgbClr val="FF914D"/>
                </a:solidFill>
                <a:latin typeface="Lora Bold"/>
                <a:ea typeface="Lora Bold"/>
                <a:cs typeface="Lora Bold"/>
                <a:sym typeface="Lora Bold"/>
              </a:rPr>
              <a:t>viên</a:t>
            </a:r>
            <a:endParaRPr lang="en-US" sz="3500" dirty="0">
              <a:solidFill>
                <a:srgbClr val="FF914D"/>
              </a:solidFill>
              <a:latin typeface="Lora Bold"/>
              <a:ea typeface="Lora Bold"/>
              <a:cs typeface="Lora Bold"/>
              <a:sym typeface="Lora Bold"/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7924800" y="5829300"/>
            <a:ext cx="2539978" cy="1216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  <a:spcBef>
                <a:spcPct val="0"/>
              </a:spcBef>
            </a:pPr>
            <a:r>
              <a:rPr lang="en-US" sz="3500" dirty="0" err="1">
                <a:solidFill>
                  <a:srgbClr val="FF914D"/>
                </a:solidFill>
                <a:latin typeface="Lora Bold"/>
                <a:ea typeface="Lora Bold"/>
                <a:cs typeface="Lora Bold"/>
                <a:sym typeface="Lora Bold"/>
              </a:rPr>
              <a:t>Khám</a:t>
            </a:r>
            <a:r>
              <a:rPr lang="en-US" sz="3500" dirty="0">
                <a:solidFill>
                  <a:srgbClr val="FF914D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3500" dirty="0" err="1">
                <a:solidFill>
                  <a:srgbClr val="FF914D"/>
                </a:solidFill>
                <a:latin typeface="Lora Bold"/>
                <a:ea typeface="Lora Bold"/>
                <a:cs typeface="Lora Bold"/>
                <a:sym typeface="Lora Bold"/>
              </a:rPr>
              <a:t>sức</a:t>
            </a:r>
            <a:r>
              <a:rPr lang="en-US" sz="3500" dirty="0">
                <a:solidFill>
                  <a:srgbClr val="FF914D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3500" dirty="0" err="1">
                <a:solidFill>
                  <a:srgbClr val="FF914D"/>
                </a:solidFill>
                <a:latin typeface="Lora Bold"/>
                <a:ea typeface="Lora Bold"/>
                <a:cs typeface="Lora Bold"/>
                <a:sym typeface="Lora Bold"/>
              </a:rPr>
              <a:t>khỏe</a:t>
            </a:r>
            <a:endParaRPr lang="en-US" sz="3500" dirty="0">
              <a:solidFill>
                <a:srgbClr val="FF914D"/>
              </a:solidFill>
              <a:latin typeface="Lora Bold"/>
              <a:ea typeface="Lora Bold"/>
              <a:cs typeface="Lora Bold"/>
              <a:sym typeface="Lora Bold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11596621" y="5829300"/>
            <a:ext cx="2539978" cy="1216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  <a:spcBef>
                <a:spcPct val="0"/>
              </a:spcBef>
            </a:pPr>
            <a:r>
              <a:rPr lang="en-US" sz="3500" dirty="0" err="1">
                <a:solidFill>
                  <a:srgbClr val="0A57A2"/>
                </a:solidFill>
                <a:latin typeface="Lora Bold"/>
                <a:ea typeface="Lora Bold"/>
                <a:cs typeface="Lora Bold"/>
                <a:sym typeface="Lora Bold"/>
              </a:rPr>
              <a:t>Tuần</a:t>
            </a:r>
            <a:r>
              <a:rPr lang="en-US" sz="3500" dirty="0">
                <a:solidFill>
                  <a:srgbClr val="0A57A2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3500" dirty="0" err="1">
                <a:solidFill>
                  <a:srgbClr val="0A57A2"/>
                </a:solidFill>
                <a:latin typeface="Lora Bold"/>
                <a:ea typeface="Lora Bold"/>
                <a:cs typeface="Lora Bold"/>
                <a:sym typeface="Lora Bold"/>
              </a:rPr>
              <a:t>lễ</a:t>
            </a:r>
            <a:r>
              <a:rPr lang="en-US" sz="3500" dirty="0">
                <a:solidFill>
                  <a:srgbClr val="0A57A2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3500" dirty="0" err="1">
                <a:solidFill>
                  <a:srgbClr val="0A57A2"/>
                </a:solidFill>
                <a:latin typeface="Lora Bold"/>
                <a:ea typeface="Lora Bold"/>
                <a:cs typeface="Lora Bold"/>
                <a:sym typeface="Lora Bold"/>
              </a:rPr>
              <a:t>hội</a:t>
            </a:r>
            <a:r>
              <a:rPr lang="en-US" sz="3500" dirty="0">
                <a:solidFill>
                  <a:srgbClr val="0A57A2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3500" dirty="0" err="1">
                <a:solidFill>
                  <a:srgbClr val="0A57A2"/>
                </a:solidFill>
                <a:latin typeface="Lora Bold"/>
                <a:ea typeface="Lora Bold"/>
                <a:cs typeface="Lora Bold"/>
                <a:sym typeface="Lora Bold"/>
              </a:rPr>
              <a:t>nhập</a:t>
            </a:r>
            <a:endParaRPr lang="en-US" sz="3500" dirty="0">
              <a:solidFill>
                <a:srgbClr val="0A57A2"/>
              </a:solidFill>
              <a:latin typeface="Lora Bold"/>
              <a:ea typeface="Lora Bold"/>
              <a:cs typeface="Lora Bold"/>
              <a:sym typeface="Lora Bold"/>
            </a:endParaRPr>
          </a:p>
        </p:txBody>
      </p:sp>
      <p:grpSp>
        <p:nvGrpSpPr>
          <p:cNvPr id="39" name="Group 39"/>
          <p:cNvGrpSpPr/>
          <p:nvPr/>
        </p:nvGrpSpPr>
        <p:grpSpPr>
          <a:xfrm rot="-10800000">
            <a:off x="276224" y="2963117"/>
            <a:ext cx="14975873" cy="1206098"/>
            <a:chOff x="3" y="0"/>
            <a:chExt cx="38146678" cy="3072183"/>
          </a:xfrm>
        </p:grpSpPr>
        <p:sp>
          <p:nvSpPr>
            <p:cNvPr id="40" name="Freeform 40"/>
            <p:cNvSpPr/>
            <p:nvPr/>
          </p:nvSpPr>
          <p:spPr>
            <a:xfrm>
              <a:off x="3" y="0"/>
              <a:ext cx="38146678" cy="3072183"/>
            </a:xfrm>
            <a:custGeom>
              <a:avLst/>
              <a:gdLst/>
              <a:ahLst/>
              <a:cxnLst/>
              <a:rect l="l" t="t" r="r" b="b"/>
              <a:pathLst>
                <a:path w="38874542" h="3072183">
                  <a:moveTo>
                    <a:pt x="38874542" y="0"/>
                  </a:moveTo>
                  <a:lnTo>
                    <a:pt x="38874542" y="3072183"/>
                  </a:lnTo>
                  <a:lnTo>
                    <a:pt x="3965203" y="30721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A6CAD"/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id="41" name="TextBox 41"/>
          <p:cNvSpPr txBox="1"/>
          <p:nvPr/>
        </p:nvSpPr>
        <p:spPr>
          <a:xfrm>
            <a:off x="2937704" y="3261359"/>
            <a:ext cx="10168696" cy="7053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459"/>
              </a:lnSpc>
              <a:spcBef>
                <a:spcPct val="0"/>
              </a:spcBef>
            </a:pPr>
            <a:r>
              <a:rPr lang="en-US" sz="3899" dirty="0" err="1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Từ</a:t>
            </a:r>
            <a:r>
              <a:rPr lang="en-US" sz="3899" dirty="0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3899" dirty="0" err="1" smtClean="0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ngày</a:t>
            </a:r>
            <a:r>
              <a:rPr lang="en-US" sz="3899" dirty="0" smtClean="0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3899" dirty="0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22/8/2024 </a:t>
            </a:r>
            <a:r>
              <a:rPr lang="en-US" sz="3899" dirty="0" err="1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đến</a:t>
            </a:r>
            <a:r>
              <a:rPr lang="en-US" sz="3899" dirty="0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3899" dirty="0" err="1" smtClean="0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ngày</a:t>
            </a:r>
            <a:r>
              <a:rPr lang="en-US" sz="3899" dirty="0" smtClean="0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 29/8/2024</a:t>
            </a:r>
            <a:endParaRPr lang="en-US" sz="3899" dirty="0">
              <a:solidFill>
                <a:srgbClr val="FFFFFF"/>
              </a:solidFill>
              <a:latin typeface="Lora Bold"/>
              <a:ea typeface="Lora Bold"/>
              <a:cs typeface="Lora Bold"/>
              <a:sym typeface="Lora Bold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1143000" y="4305300"/>
            <a:ext cx="1463849" cy="966706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ts val="8120"/>
              </a:lnSpc>
              <a:spcBef>
                <a:spcPct val="0"/>
              </a:spcBef>
            </a:pPr>
            <a:r>
              <a:rPr lang="en-US" sz="5600" dirty="0">
                <a:solidFill>
                  <a:srgbClr val="FDFDF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01</a:t>
            </a:r>
          </a:p>
        </p:txBody>
      </p:sp>
      <p:sp>
        <p:nvSpPr>
          <p:cNvPr id="43" name="Oval 42"/>
          <p:cNvSpPr/>
          <p:nvPr/>
        </p:nvSpPr>
        <p:spPr>
          <a:xfrm>
            <a:off x="4657470" y="4270700"/>
            <a:ext cx="1463849" cy="96670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ts val="8120"/>
              </a:lnSpc>
              <a:spcBef>
                <a:spcPct val="0"/>
              </a:spcBef>
            </a:pPr>
            <a:r>
              <a:rPr lang="en-US" sz="5600" dirty="0" smtClean="0">
                <a:solidFill>
                  <a:srgbClr val="FDFDF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02</a:t>
            </a:r>
            <a:endParaRPr lang="en-US" sz="5600" dirty="0">
              <a:solidFill>
                <a:srgbClr val="FDFDFD"/>
              </a:solidFill>
              <a:latin typeface="Open Sans Extra Bold"/>
              <a:ea typeface="Open Sans Extra Bold"/>
              <a:cs typeface="Open Sans Extra Bold"/>
              <a:sym typeface="Open Sans Extra Bold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8455719" y="4346884"/>
            <a:ext cx="1463849" cy="966706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ts val="8120"/>
              </a:lnSpc>
              <a:spcBef>
                <a:spcPct val="0"/>
              </a:spcBef>
            </a:pPr>
            <a:r>
              <a:rPr lang="en-US" sz="5600" dirty="0" smtClean="0">
                <a:solidFill>
                  <a:srgbClr val="FDFDF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03</a:t>
            </a:r>
            <a:endParaRPr lang="en-US" sz="5600" dirty="0">
              <a:solidFill>
                <a:srgbClr val="FDFDFD"/>
              </a:solidFill>
              <a:latin typeface="Open Sans Extra Bold"/>
              <a:ea typeface="Open Sans Extra Bold"/>
              <a:cs typeface="Open Sans Extra Bold"/>
              <a:sym typeface="Open Sans Extra Bold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12100566" y="4305300"/>
            <a:ext cx="1463849" cy="96670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ts val="8120"/>
              </a:lnSpc>
              <a:spcBef>
                <a:spcPct val="0"/>
              </a:spcBef>
            </a:pPr>
            <a:r>
              <a:rPr lang="en-US" sz="5600" dirty="0" smtClean="0">
                <a:solidFill>
                  <a:srgbClr val="FDFDF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04</a:t>
            </a:r>
            <a:endParaRPr lang="en-US" sz="5600" dirty="0">
              <a:solidFill>
                <a:srgbClr val="FDFDFD"/>
              </a:solidFill>
              <a:latin typeface="Open Sans Extra Bold"/>
              <a:ea typeface="Open Sans Extra Bold"/>
              <a:cs typeface="Open Sans Extra Bold"/>
              <a:sym typeface="Open Sans Extra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62569">
            <a:off x="11895796" y="2239521"/>
            <a:ext cx="5379797" cy="2445362"/>
          </a:xfrm>
          <a:custGeom>
            <a:avLst/>
            <a:gdLst/>
            <a:ahLst/>
            <a:cxnLst/>
            <a:rect l="l" t="t" r="r" b="b"/>
            <a:pathLst>
              <a:path w="5379797" h="2445362">
                <a:moveTo>
                  <a:pt x="0" y="0"/>
                </a:moveTo>
                <a:lnTo>
                  <a:pt x="5379797" y="0"/>
                </a:lnTo>
                <a:lnTo>
                  <a:pt x="5379797" y="2445362"/>
                </a:lnTo>
                <a:lnTo>
                  <a:pt x="0" y="244536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587429" y="2420454"/>
            <a:ext cx="6219039" cy="2391938"/>
          </a:xfrm>
          <a:custGeom>
            <a:avLst/>
            <a:gdLst/>
            <a:ahLst/>
            <a:cxnLst/>
            <a:rect l="l" t="t" r="r" b="b"/>
            <a:pathLst>
              <a:path w="6219039" h="2391938">
                <a:moveTo>
                  <a:pt x="0" y="0"/>
                </a:moveTo>
                <a:lnTo>
                  <a:pt x="6219039" y="0"/>
                </a:lnTo>
                <a:lnTo>
                  <a:pt x="6219039" y="2391938"/>
                </a:lnTo>
                <a:lnTo>
                  <a:pt x="0" y="239193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0807000" y="5203280"/>
            <a:ext cx="1269450" cy="1269450"/>
          </a:xfrm>
          <a:custGeom>
            <a:avLst/>
            <a:gdLst/>
            <a:ahLst/>
            <a:cxnLst/>
            <a:rect l="l" t="t" r="r" b="b"/>
            <a:pathLst>
              <a:path w="1269450" h="1269450">
                <a:moveTo>
                  <a:pt x="0" y="0"/>
                </a:moveTo>
                <a:lnTo>
                  <a:pt x="1269450" y="0"/>
                </a:lnTo>
                <a:lnTo>
                  <a:pt x="1269450" y="1269450"/>
                </a:lnTo>
                <a:lnTo>
                  <a:pt x="0" y="126945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0737920" y="6884258"/>
            <a:ext cx="1499857" cy="1499857"/>
            <a:chOff x="0" y="0"/>
            <a:chExt cx="13716000" cy="13716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6858000" y="0"/>
                  </a:moveTo>
                  <a:cubicBezTo>
                    <a:pt x="3070431" y="0"/>
                    <a:pt x="0" y="3070431"/>
                    <a:pt x="0" y="6858000"/>
                  </a:cubicBezTo>
                  <a:cubicBezTo>
                    <a:pt x="0" y="10645569"/>
                    <a:pt x="3070431" y="13716000"/>
                    <a:pt x="6858000" y="13716000"/>
                  </a:cubicBezTo>
                  <a:cubicBezTo>
                    <a:pt x="10645569" y="13716000"/>
                    <a:pt x="13716000" y="10645569"/>
                    <a:pt x="13716000" y="6858000"/>
                  </a:cubicBezTo>
                  <a:cubicBezTo>
                    <a:pt x="13716000" y="3070431"/>
                    <a:pt x="10645569" y="0"/>
                    <a:pt x="6858000" y="0"/>
                  </a:cubicBezTo>
                  <a:close/>
                </a:path>
              </a:pathLst>
            </a:custGeom>
            <a:blipFill>
              <a:blip r:embed="rId9"/>
              <a:stretch>
                <a:fillRect l="-35681" t="-16943" r="-39733"/>
              </a:stretch>
            </a:blipFill>
          </p:spPr>
        </p:sp>
      </p:grpSp>
      <p:grpSp>
        <p:nvGrpSpPr>
          <p:cNvPr id="8" name="Group 8"/>
          <p:cNvGrpSpPr/>
          <p:nvPr/>
        </p:nvGrpSpPr>
        <p:grpSpPr>
          <a:xfrm>
            <a:off x="10826050" y="8656671"/>
            <a:ext cx="1323596" cy="1323596"/>
            <a:chOff x="0" y="0"/>
            <a:chExt cx="13716000" cy="13716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6858000" y="0"/>
                  </a:moveTo>
                  <a:cubicBezTo>
                    <a:pt x="3070431" y="0"/>
                    <a:pt x="0" y="3070431"/>
                    <a:pt x="0" y="6858000"/>
                  </a:cubicBezTo>
                  <a:cubicBezTo>
                    <a:pt x="0" y="10645569"/>
                    <a:pt x="3070431" y="13716000"/>
                    <a:pt x="6858000" y="13716000"/>
                  </a:cubicBezTo>
                  <a:cubicBezTo>
                    <a:pt x="10645569" y="13716000"/>
                    <a:pt x="13716000" y="10645569"/>
                    <a:pt x="13716000" y="6858000"/>
                  </a:cubicBezTo>
                  <a:cubicBezTo>
                    <a:pt x="13716000" y="3070431"/>
                    <a:pt x="10645569" y="0"/>
                    <a:pt x="6858000" y="0"/>
                  </a:cubicBezTo>
                  <a:close/>
                </a:path>
              </a:pathLst>
            </a:custGeom>
            <a:blipFill>
              <a:blip r:embed="rId10"/>
              <a:stretch>
                <a:fillRect l="-24853" r="-24853"/>
              </a:stretch>
            </a:blipFill>
          </p:spPr>
        </p:sp>
      </p:grpSp>
      <p:sp>
        <p:nvSpPr>
          <p:cNvPr id="10" name="Freeform 10"/>
          <p:cNvSpPr/>
          <p:nvPr/>
        </p:nvSpPr>
        <p:spPr>
          <a:xfrm>
            <a:off x="990600" y="6989732"/>
            <a:ext cx="1193658" cy="1193658"/>
          </a:xfrm>
          <a:custGeom>
            <a:avLst/>
            <a:gdLst/>
            <a:ahLst/>
            <a:cxnLst/>
            <a:rect l="l" t="t" r="r" b="b"/>
            <a:pathLst>
              <a:path w="1193658" h="1193658">
                <a:moveTo>
                  <a:pt x="0" y="0"/>
                </a:moveTo>
                <a:lnTo>
                  <a:pt x="1193658" y="0"/>
                </a:lnTo>
                <a:lnTo>
                  <a:pt x="1193658" y="1193659"/>
                </a:lnTo>
                <a:lnTo>
                  <a:pt x="0" y="119365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990600" y="8670996"/>
            <a:ext cx="1193658" cy="1193658"/>
          </a:xfrm>
          <a:custGeom>
            <a:avLst/>
            <a:gdLst/>
            <a:ahLst/>
            <a:cxnLst/>
            <a:rect l="l" t="t" r="r" b="b"/>
            <a:pathLst>
              <a:path w="1193658" h="1193658">
                <a:moveTo>
                  <a:pt x="0" y="0"/>
                </a:moveTo>
                <a:lnTo>
                  <a:pt x="1193658" y="0"/>
                </a:lnTo>
                <a:lnTo>
                  <a:pt x="1193658" y="1193658"/>
                </a:lnTo>
                <a:lnTo>
                  <a:pt x="0" y="119365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>
            <a:off x="12237776" y="5183264"/>
            <a:ext cx="5401980" cy="1289465"/>
            <a:chOff x="0" y="0"/>
            <a:chExt cx="1561275" cy="37268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561275" cy="372680"/>
            </a:xfrm>
            <a:custGeom>
              <a:avLst/>
              <a:gdLst/>
              <a:ahLst/>
              <a:cxnLst/>
              <a:rect l="l" t="t" r="r" b="b"/>
              <a:pathLst>
                <a:path w="1561275" h="372680">
                  <a:moveTo>
                    <a:pt x="35829" y="0"/>
                  </a:moveTo>
                  <a:lnTo>
                    <a:pt x="1525446" y="0"/>
                  </a:lnTo>
                  <a:cubicBezTo>
                    <a:pt x="1545234" y="0"/>
                    <a:pt x="1561275" y="16041"/>
                    <a:pt x="1561275" y="35829"/>
                  </a:cubicBezTo>
                  <a:lnTo>
                    <a:pt x="1561275" y="336851"/>
                  </a:lnTo>
                  <a:cubicBezTo>
                    <a:pt x="1561275" y="356639"/>
                    <a:pt x="1545234" y="372680"/>
                    <a:pt x="1525446" y="372680"/>
                  </a:cubicBezTo>
                  <a:lnTo>
                    <a:pt x="35829" y="372680"/>
                  </a:lnTo>
                  <a:cubicBezTo>
                    <a:pt x="16041" y="372680"/>
                    <a:pt x="0" y="356639"/>
                    <a:pt x="0" y="336851"/>
                  </a:cubicBezTo>
                  <a:lnTo>
                    <a:pt x="0" y="35829"/>
                  </a:lnTo>
                  <a:cubicBezTo>
                    <a:pt x="0" y="16041"/>
                    <a:pt x="16041" y="0"/>
                    <a:pt x="35829" y="0"/>
                  </a:cubicBezTo>
                  <a:close/>
                </a:path>
              </a:pathLst>
            </a:custGeom>
            <a:solidFill>
              <a:srgbClr val="F1962E"/>
            </a:solidFill>
            <a:ln w="38100" cap="rnd">
              <a:solidFill>
                <a:srgbClr val="145DA0"/>
              </a:solidFill>
              <a:prstDash val="solid"/>
              <a:round/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1561275" cy="4107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13155570" y="5466174"/>
            <a:ext cx="4484186" cy="6474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63"/>
              </a:lnSpc>
              <a:spcBef>
                <a:spcPct val="0"/>
              </a:spcBef>
            </a:pPr>
            <a:r>
              <a:rPr lang="en-US" sz="3759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024 668 633 16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12237776" y="6892342"/>
            <a:ext cx="5401980" cy="1270473"/>
            <a:chOff x="0" y="0"/>
            <a:chExt cx="1561275" cy="367191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561275" cy="367191"/>
            </a:xfrm>
            <a:custGeom>
              <a:avLst/>
              <a:gdLst/>
              <a:ahLst/>
              <a:cxnLst/>
              <a:rect l="l" t="t" r="r" b="b"/>
              <a:pathLst>
                <a:path w="1561275" h="367191">
                  <a:moveTo>
                    <a:pt x="35829" y="0"/>
                  </a:moveTo>
                  <a:lnTo>
                    <a:pt x="1525446" y="0"/>
                  </a:lnTo>
                  <a:cubicBezTo>
                    <a:pt x="1545234" y="0"/>
                    <a:pt x="1561275" y="16041"/>
                    <a:pt x="1561275" y="35829"/>
                  </a:cubicBezTo>
                  <a:lnTo>
                    <a:pt x="1561275" y="331362"/>
                  </a:lnTo>
                  <a:cubicBezTo>
                    <a:pt x="1561275" y="351150"/>
                    <a:pt x="1545234" y="367191"/>
                    <a:pt x="1525446" y="367191"/>
                  </a:cubicBezTo>
                  <a:lnTo>
                    <a:pt x="35829" y="367191"/>
                  </a:lnTo>
                  <a:cubicBezTo>
                    <a:pt x="16041" y="367191"/>
                    <a:pt x="0" y="351150"/>
                    <a:pt x="0" y="331362"/>
                  </a:cubicBezTo>
                  <a:lnTo>
                    <a:pt x="0" y="35829"/>
                  </a:lnTo>
                  <a:cubicBezTo>
                    <a:pt x="0" y="16041"/>
                    <a:pt x="16041" y="0"/>
                    <a:pt x="35829" y="0"/>
                  </a:cubicBezTo>
                  <a:close/>
                </a:path>
              </a:pathLst>
            </a:custGeom>
            <a:solidFill>
              <a:srgbClr val="6E31A6"/>
            </a:solidFill>
            <a:ln w="38100" cap="rnd">
              <a:solidFill>
                <a:srgbClr val="145DA0"/>
              </a:solidFill>
              <a:prstDash val="solid"/>
              <a:round/>
            </a:ln>
          </p:spPr>
        </p:sp>
        <p:sp>
          <p:nvSpPr>
            <p:cNvPr id="18" name="TextBox 18"/>
            <p:cNvSpPr txBox="1"/>
            <p:nvPr/>
          </p:nvSpPr>
          <p:spPr>
            <a:xfrm>
              <a:off x="0" y="-38100"/>
              <a:ext cx="1561275" cy="4052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13063318" y="7140374"/>
            <a:ext cx="4891307" cy="6474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63"/>
              </a:lnSpc>
              <a:spcBef>
                <a:spcPct val="0"/>
              </a:spcBef>
            </a:pPr>
            <a:r>
              <a:rPr lang="en-US" sz="3759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Thầy cô (áo tím)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12349085" y="8484306"/>
            <a:ext cx="5401980" cy="1597460"/>
            <a:chOff x="0" y="0"/>
            <a:chExt cx="1561275" cy="461697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561275" cy="461697"/>
            </a:xfrm>
            <a:custGeom>
              <a:avLst/>
              <a:gdLst/>
              <a:ahLst/>
              <a:cxnLst/>
              <a:rect l="l" t="t" r="r" b="b"/>
              <a:pathLst>
                <a:path w="1561275" h="461697">
                  <a:moveTo>
                    <a:pt x="35829" y="0"/>
                  </a:moveTo>
                  <a:lnTo>
                    <a:pt x="1525446" y="0"/>
                  </a:lnTo>
                  <a:cubicBezTo>
                    <a:pt x="1545234" y="0"/>
                    <a:pt x="1561275" y="16041"/>
                    <a:pt x="1561275" y="35829"/>
                  </a:cubicBezTo>
                  <a:lnTo>
                    <a:pt x="1561275" y="425868"/>
                  </a:lnTo>
                  <a:cubicBezTo>
                    <a:pt x="1561275" y="445655"/>
                    <a:pt x="1545234" y="461697"/>
                    <a:pt x="1525446" y="461697"/>
                  </a:cubicBezTo>
                  <a:lnTo>
                    <a:pt x="35829" y="461697"/>
                  </a:lnTo>
                  <a:cubicBezTo>
                    <a:pt x="16041" y="461697"/>
                    <a:pt x="0" y="445655"/>
                    <a:pt x="0" y="425868"/>
                  </a:cubicBezTo>
                  <a:lnTo>
                    <a:pt x="0" y="35829"/>
                  </a:lnTo>
                  <a:cubicBezTo>
                    <a:pt x="0" y="16041"/>
                    <a:pt x="16041" y="0"/>
                    <a:pt x="35829" y="0"/>
                  </a:cubicBezTo>
                  <a:close/>
                </a:path>
              </a:pathLst>
            </a:custGeom>
            <a:solidFill>
              <a:srgbClr val="0A57A2"/>
            </a:solidFill>
            <a:ln w="38100" cap="rnd">
              <a:solidFill>
                <a:srgbClr val="145DA0"/>
              </a:solidFill>
              <a:prstDash val="solid"/>
              <a:round/>
            </a:ln>
          </p:spPr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1561275" cy="4997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13063318" y="8580471"/>
            <a:ext cx="4420091" cy="13142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63"/>
              </a:lnSpc>
              <a:spcBef>
                <a:spcPct val="0"/>
              </a:spcBef>
            </a:pPr>
            <a:r>
              <a:rPr lang="en-US" sz="3759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Tình nguyện viên (áo xanh)</a:t>
            </a:r>
          </a:p>
        </p:txBody>
      </p:sp>
      <p:grpSp>
        <p:nvGrpSpPr>
          <p:cNvPr id="24" name="Group 24"/>
          <p:cNvGrpSpPr/>
          <p:nvPr/>
        </p:nvGrpSpPr>
        <p:grpSpPr>
          <a:xfrm>
            <a:off x="2477732" y="8566881"/>
            <a:ext cx="5401980" cy="1353152"/>
            <a:chOff x="0" y="0"/>
            <a:chExt cx="1561275" cy="391087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561275" cy="391087"/>
            </a:xfrm>
            <a:custGeom>
              <a:avLst/>
              <a:gdLst/>
              <a:ahLst/>
              <a:cxnLst/>
              <a:rect l="l" t="t" r="r" b="b"/>
              <a:pathLst>
                <a:path w="1561275" h="391087">
                  <a:moveTo>
                    <a:pt x="35829" y="0"/>
                  </a:moveTo>
                  <a:lnTo>
                    <a:pt x="1525446" y="0"/>
                  </a:lnTo>
                  <a:cubicBezTo>
                    <a:pt x="1545234" y="0"/>
                    <a:pt x="1561275" y="16041"/>
                    <a:pt x="1561275" y="35829"/>
                  </a:cubicBezTo>
                  <a:lnTo>
                    <a:pt x="1561275" y="355258"/>
                  </a:lnTo>
                  <a:cubicBezTo>
                    <a:pt x="1561275" y="375045"/>
                    <a:pt x="1545234" y="391087"/>
                    <a:pt x="1525446" y="391087"/>
                  </a:cubicBezTo>
                  <a:lnTo>
                    <a:pt x="35829" y="391087"/>
                  </a:lnTo>
                  <a:cubicBezTo>
                    <a:pt x="16041" y="391087"/>
                    <a:pt x="0" y="375045"/>
                    <a:pt x="0" y="355258"/>
                  </a:cubicBezTo>
                  <a:lnTo>
                    <a:pt x="0" y="35829"/>
                  </a:lnTo>
                  <a:cubicBezTo>
                    <a:pt x="0" y="16041"/>
                    <a:pt x="16041" y="0"/>
                    <a:pt x="35829" y="0"/>
                  </a:cubicBezTo>
                  <a:close/>
                </a:path>
              </a:pathLst>
            </a:custGeom>
            <a:solidFill>
              <a:srgbClr val="6E31A6"/>
            </a:solidFill>
            <a:ln w="38100" cap="rnd">
              <a:solidFill>
                <a:srgbClr val="145DA0"/>
              </a:solidFill>
              <a:prstDash val="solid"/>
              <a:round/>
            </a:ln>
          </p:spPr>
        </p:sp>
        <p:sp>
          <p:nvSpPr>
            <p:cNvPr id="26" name="TextBox 26"/>
            <p:cNvSpPr txBox="1"/>
            <p:nvPr/>
          </p:nvSpPr>
          <p:spPr>
            <a:xfrm>
              <a:off x="0" y="-38100"/>
              <a:ext cx="1561275" cy="42918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2809280" y="8199937"/>
            <a:ext cx="5079957" cy="13046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64"/>
              </a:lnSpc>
            </a:pPr>
            <a:endParaRPr/>
          </a:p>
          <a:p>
            <a:pPr algn="l">
              <a:lnSpc>
                <a:spcPts val="5264"/>
              </a:lnSpc>
              <a:spcBef>
                <a:spcPct val="0"/>
              </a:spcBef>
            </a:pPr>
            <a:r>
              <a:rPr lang="en-US" sz="3760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Đến đúng địa điểm</a:t>
            </a:r>
          </a:p>
        </p:txBody>
      </p:sp>
      <p:grpSp>
        <p:nvGrpSpPr>
          <p:cNvPr id="28" name="Group 28"/>
          <p:cNvGrpSpPr/>
          <p:nvPr/>
        </p:nvGrpSpPr>
        <p:grpSpPr>
          <a:xfrm>
            <a:off x="2477732" y="6983009"/>
            <a:ext cx="5411505" cy="1245205"/>
            <a:chOff x="0" y="0"/>
            <a:chExt cx="1564028" cy="359888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564028" cy="359888"/>
            </a:xfrm>
            <a:custGeom>
              <a:avLst/>
              <a:gdLst/>
              <a:ahLst/>
              <a:cxnLst/>
              <a:rect l="l" t="t" r="r" b="b"/>
              <a:pathLst>
                <a:path w="1564028" h="359888">
                  <a:moveTo>
                    <a:pt x="35766" y="0"/>
                  </a:moveTo>
                  <a:lnTo>
                    <a:pt x="1528262" y="0"/>
                  </a:lnTo>
                  <a:cubicBezTo>
                    <a:pt x="1537748" y="0"/>
                    <a:pt x="1546845" y="3768"/>
                    <a:pt x="1553553" y="10476"/>
                  </a:cubicBezTo>
                  <a:cubicBezTo>
                    <a:pt x="1560260" y="17183"/>
                    <a:pt x="1564028" y="26280"/>
                    <a:pt x="1564028" y="35766"/>
                  </a:cubicBezTo>
                  <a:lnTo>
                    <a:pt x="1564028" y="324122"/>
                  </a:lnTo>
                  <a:cubicBezTo>
                    <a:pt x="1564028" y="333608"/>
                    <a:pt x="1560260" y="342705"/>
                    <a:pt x="1553553" y="349412"/>
                  </a:cubicBezTo>
                  <a:cubicBezTo>
                    <a:pt x="1546845" y="356120"/>
                    <a:pt x="1537748" y="359888"/>
                    <a:pt x="1528262" y="359888"/>
                  </a:cubicBezTo>
                  <a:lnTo>
                    <a:pt x="35766" y="359888"/>
                  </a:lnTo>
                  <a:cubicBezTo>
                    <a:pt x="26280" y="359888"/>
                    <a:pt x="17183" y="356120"/>
                    <a:pt x="10476" y="349412"/>
                  </a:cubicBezTo>
                  <a:cubicBezTo>
                    <a:pt x="3768" y="342705"/>
                    <a:pt x="0" y="333608"/>
                    <a:pt x="0" y="324122"/>
                  </a:cubicBezTo>
                  <a:lnTo>
                    <a:pt x="0" y="35766"/>
                  </a:lnTo>
                  <a:cubicBezTo>
                    <a:pt x="0" y="26280"/>
                    <a:pt x="3768" y="17183"/>
                    <a:pt x="10476" y="10476"/>
                  </a:cubicBezTo>
                  <a:cubicBezTo>
                    <a:pt x="17183" y="3768"/>
                    <a:pt x="26280" y="0"/>
                    <a:pt x="35766" y="0"/>
                  </a:cubicBezTo>
                  <a:close/>
                </a:path>
              </a:pathLst>
            </a:custGeom>
            <a:solidFill>
              <a:srgbClr val="0A57A2"/>
            </a:solidFill>
            <a:ln w="38100" cap="rnd">
              <a:solidFill>
                <a:srgbClr val="145DA0"/>
              </a:solidFill>
              <a:prstDash val="solid"/>
              <a:round/>
            </a:ln>
          </p:spPr>
        </p:sp>
        <p:sp>
          <p:nvSpPr>
            <p:cNvPr id="30" name="TextBox 30"/>
            <p:cNvSpPr txBox="1"/>
            <p:nvPr/>
          </p:nvSpPr>
          <p:spPr>
            <a:xfrm>
              <a:off x="0" y="-38100"/>
              <a:ext cx="1564028" cy="3979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1" name="TextBox 31"/>
          <p:cNvSpPr txBox="1"/>
          <p:nvPr/>
        </p:nvSpPr>
        <p:spPr>
          <a:xfrm>
            <a:off x="2799755" y="7234264"/>
            <a:ext cx="5079957" cy="6379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64"/>
              </a:lnSpc>
              <a:spcBef>
                <a:spcPct val="0"/>
              </a:spcBef>
            </a:pPr>
            <a:r>
              <a:rPr lang="en-US" sz="3760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Đến đúng thời gian</a:t>
            </a:r>
          </a:p>
        </p:txBody>
      </p:sp>
      <p:sp>
        <p:nvSpPr>
          <p:cNvPr id="32" name="Freeform 32"/>
          <p:cNvSpPr/>
          <p:nvPr/>
        </p:nvSpPr>
        <p:spPr>
          <a:xfrm>
            <a:off x="990600" y="5248001"/>
            <a:ext cx="1193658" cy="1193658"/>
          </a:xfrm>
          <a:custGeom>
            <a:avLst/>
            <a:gdLst/>
            <a:ahLst/>
            <a:cxnLst/>
            <a:rect l="l" t="t" r="r" b="b"/>
            <a:pathLst>
              <a:path w="1193658" h="1193658">
                <a:moveTo>
                  <a:pt x="0" y="0"/>
                </a:moveTo>
                <a:lnTo>
                  <a:pt x="1193658" y="0"/>
                </a:lnTo>
                <a:lnTo>
                  <a:pt x="1193658" y="1193658"/>
                </a:lnTo>
                <a:lnTo>
                  <a:pt x="0" y="119365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grpSp>
        <p:nvGrpSpPr>
          <p:cNvPr id="33" name="Group 33"/>
          <p:cNvGrpSpPr/>
          <p:nvPr/>
        </p:nvGrpSpPr>
        <p:grpSpPr>
          <a:xfrm>
            <a:off x="2487257" y="5087651"/>
            <a:ext cx="5401980" cy="1552458"/>
            <a:chOff x="0" y="0"/>
            <a:chExt cx="1561275" cy="448690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1561275" cy="448690"/>
            </a:xfrm>
            <a:custGeom>
              <a:avLst/>
              <a:gdLst/>
              <a:ahLst/>
              <a:cxnLst/>
              <a:rect l="l" t="t" r="r" b="b"/>
              <a:pathLst>
                <a:path w="1561275" h="448690">
                  <a:moveTo>
                    <a:pt x="35829" y="0"/>
                  </a:moveTo>
                  <a:lnTo>
                    <a:pt x="1525446" y="0"/>
                  </a:lnTo>
                  <a:cubicBezTo>
                    <a:pt x="1545234" y="0"/>
                    <a:pt x="1561275" y="16041"/>
                    <a:pt x="1561275" y="35829"/>
                  </a:cubicBezTo>
                  <a:lnTo>
                    <a:pt x="1561275" y="412861"/>
                  </a:lnTo>
                  <a:cubicBezTo>
                    <a:pt x="1561275" y="432649"/>
                    <a:pt x="1545234" y="448690"/>
                    <a:pt x="1525446" y="448690"/>
                  </a:cubicBezTo>
                  <a:lnTo>
                    <a:pt x="35829" y="448690"/>
                  </a:lnTo>
                  <a:cubicBezTo>
                    <a:pt x="16041" y="448690"/>
                    <a:pt x="0" y="432649"/>
                    <a:pt x="0" y="412861"/>
                  </a:cubicBezTo>
                  <a:lnTo>
                    <a:pt x="0" y="35829"/>
                  </a:lnTo>
                  <a:cubicBezTo>
                    <a:pt x="0" y="16041"/>
                    <a:pt x="16041" y="0"/>
                    <a:pt x="35829" y="0"/>
                  </a:cubicBezTo>
                  <a:close/>
                </a:path>
              </a:pathLst>
            </a:custGeom>
            <a:solidFill>
              <a:srgbClr val="FF914D"/>
            </a:solidFill>
            <a:ln w="38100" cap="rnd">
              <a:solidFill>
                <a:srgbClr val="145DA0"/>
              </a:solidFill>
              <a:prstDash val="solid"/>
              <a:round/>
            </a:ln>
          </p:spPr>
        </p:sp>
        <p:sp>
          <p:nvSpPr>
            <p:cNvPr id="35" name="TextBox 35"/>
            <p:cNvSpPr txBox="1"/>
            <p:nvPr/>
          </p:nvSpPr>
          <p:spPr>
            <a:xfrm>
              <a:off x="0" y="-38100"/>
              <a:ext cx="1561275" cy="4867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6" name="TextBox 36"/>
          <p:cNvSpPr txBox="1"/>
          <p:nvPr/>
        </p:nvSpPr>
        <p:spPr>
          <a:xfrm>
            <a:off x="2776457" y="5100917"/>
            <a:ext cx="5079957" cy="13046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64"/>
              </a:lnSpc>
              <a:spcBef>
                <a:spcPct val="0"/>
              </a:spcBef>
            </a:pPr>
            <a:r>
              <a:rPr lang="en-US" sz="3760" dirty="0" err="1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Chuẩn</a:t>
            </a:r>
            <a:r>
              <a:rPr lang="en-US" sz="3760" dirty="0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3760" dirty="0" err="1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bị</a:t>
            </a:r>
            <a:r>
              <a:rPr lang="en-US" sz="3760" dirty="0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3760" dirty="0" err="1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đầy</a:t>
            </a:r>
            <a:r>
              <a:rPr lang="en-US" sz="3760" dirty="0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3760" dirty="0" err="1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đủ</a:t>
            </a:r>
            <a:r>
              <a:rPr lang="en-US" sz="3760" dirty="0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3760" dirty="0" err="1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giấy</a:t>
            </a:r>
            <a:r>
              <a:rPr lang="en-US" sz="3760" dirty="0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3760" dirty="0" err="1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tờ</a:t>
            </a:r>
            <a:r>
              <a:rPr lang="en-US" sz="3760" dirty="0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3760" dirty="0" err="1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nhập</a:t>
            </a:r>
            <a:r>
              <a:rPr lang="en-US" sz="3760" dirty="0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3760" dirty="0" err="1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học</a:t>
            </a:r>
            <a:endParaRPr lang="en-US" sz="3760" dirty="0">
              <a:solidFill>
                <a:srgbClr val="FFFFFF"/>
              </a:solidFill>
              <a:latin typeface="Lora Bold"/>
              <a:ea typeface="Lora Bold"/>
              <a:cs typeface="Lora Bold"/>
              <a:sym typeface="Lora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7" name="TextBox 17"/>
          <p:cNvSpPr txBox="1"/>
          <p:nvPr/>
        </p:nvSpPr>
        <p:spPr>
          <a:xfrm>
            <a:off x="3371849" y="9672489"/>
            <a:ext cx="11544300" cy="5865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  <a:spcBef>
                <a:spcPct val="0"/>
              </a:spcBef>
            </a:pPr>
            <a:r>
              <a:rPr lang="en-US" sz="3500" i="1" dirty="0" smtClean="0">
                <a:solidFill>
                  <a:schemeClr val="bg1"/>
                </a:solidFill>
                <a:latin typeface="Lora Bold"/>
                <a:ea typeface="Lora Bold"/>
                <a:cs typeface="Lora Bold"/>
                <a:sym typeface="Lora Bold"/>
              </a:rPr>
              <a:t>Xin </a:t>
            </a:r>
            <a:r>
              <a:rPr lang="en-US" sz="3500" i="1" dirty="0" err="1" smtClean="0">
                <a:solidFill>
                  <a:schemeClr val="bg1"/>
                </a:solidFill>
                <a:latin typeface="Lora Bold"/>
                <a:ea typeface="Lora Bold"/>
                <a:cs typeface="Lora Bold"/>
                <a:sym typeface="Lora Bold"/>
              </a:rPr>
              <a:t>chân</a:t>
            </a:r>
            <a:r>
              <a:rPr lang="en-US" sz="3500" i="1" dirty="0" smtClean="0">
                <a:solidFill>
                  <a:schemeClr val="bg1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3500" i="1" dirty="0" err="1" smtClean="0">
                <a:solidFill>
                  <a:schemeClr val="bg1"/>
                </a:solidFill>
                <a:latin typeface="Lora Bold"/>
                <a:ea typeface="Lora Bold"/>
                <a:cs typeface="Lora Bold"/>
                <a:sym typeface="Lora Bold"/>
              </a:rPr>
              <a:t>thành</a:t>
            </a:r>
            <a:r>
              <a:rPr lang="en-US" sz="3500" i="1" dirty="0" smtClean="0">
                <a:solidFill>
                  <a:schemeClr val="bg1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3500" i="1" dirty="0" err="1" smtClean="0">
                <a:solidFill>
                  <a:schemeClr val="bg1"/>
                </a:solidFill>
                <a:latin typeface="Lora Bold"/>
                <a:ea typeface="Lora Bold"/>
                <a:cs typeface="Lora Bold"/>
                <a:sym typeface="Lora Bold"/>
              </a:rPr>
              <a:t>cảm</a:t>
            </a:r>
            <a:r>
              <a:rPr lang="en-US" sz="3500" i="1" dirty="0" smtClean="0">
                <a:solidFill>
                  <a:schemeClr val="bg1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3500" i="1" dirty="0" err="1" smtClean="0">
                <a:solidFill>
                  <a:schemeClr val="bg1"/>
                </a:solidFill>
                <a:latin typeface="Lora Bold"/>
                <a:ea typeface="Lora Bold"/>
                <a:cs typeface="Lora Bold"/>
                <a:sym typeface="Lora Bold"/>
              </a:rPr>
              <a:t>ơn</a:t>
            </a:r>
            <a:r>
              <a:rPr lang="en-US" sz="3500" i="1" dirty="0" smtClean="0">
                <a:solidFill>
                  <a:schemeClr val="bg1"/>
                </a:solidFill>
                <a:latin typeface="Lora Bold"/>
                <a:ea typeface="Lora Bold"/>
                <a:cs typeface="Lora Bold"/>
                <a:sym typeface="Lora Bold"/>
              </a:rPr>
              <a:t>!</a:t>
            </a:r>
            <a:endParaRPr lang="en-US" sz="3500" i="1" dirty="0">
              <a:solidFill>
                <a:schemeClr val="bg1"/>
              </a:solidFill>
              <a:latin typeface="Lora Bold"/>
              <a:ea typeface="Lora Bold"/>
              <a:cs typeface="Lora Bold"/>
              <a:sym typeface="Lora Bold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5899971" y="3238500"/>
            <a:ext cx="6126610" cy="1339226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4483839" y="3088699"/>
            <a:ext cx="885116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SÁNG 21/8</a:t>
            </a:r>
            <a:endParaRPr lang="en-US" sz="96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Cloud 45"/>
          <p:cNvSpPr/>
          <p:nvPr/>
        </p:nvSpPr>
        <p:spPr>
          <a:xfrm>
            <a:off x="914400" y="4381500"/>
            <a:ext cx="15925800" cy="4419600"/>
          </a:xfrm>
          <a:prstGeom prst="cloud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1402079" y="5546973"/>
            <a:ext cx="15483840" cy="165392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0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HẸN GẶP LẠI CÁC EM</a:t>
            </a:r>
            <a:endParaRPr lang="en-US" sz="100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8" name="Freeform 5"/>
          <p:cNvSpPr/>
          <p:nvPr/>
        </p:nvSpPr>
        <p:spPr>
          <a:xfrm rot="21211821">
            <a:off x="73570" y="3197091"/>
            <a:ext cx="5475902" cy="2202690"/>
          </a:xfrm>
          <a:custGeom>
            <a:avLst/>
            <a:gdLst/>
            <a:ahLst/>
            <a:cxnLst/>
            <a:rect l="l" t="t" r="r" b="b"/>
            <a:pathLst>
              <a:path w="5464012" h="2492956">
                <a:moveTo>
                  <a:pt x="0" y="0"/>
                </a:moveTo>
                <a:lnTo>
                  <a:pt x="5464012" y="0"/>
                </a:lnTo>
                <a:lnTo>
                  <a:pt x="5464012" y="2492956"/>
                </a:lnTo>
                <a:lnTo>
                  <a:pt x="0" y="24929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60169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742950" y="3230440"/>
            <a:ext cx="3792559" cy="769737"/>
          </a:xfrm>
          <a:custGeom>
            <a:avLst/>
            <a:gdLst/>
            <a:ahLst/>
            <a:cxnLst/>
            <a:rect l="l" t="t" r="r" b="b"/>
            <a:pathLst>
              <a:path w="3792559" h="769737">
                <a:moveTo>
                  <a:pt x="0" y="0"/>
                </a:moveTo>
                <a:lnTo>
                  <a:pt x="3792559" y="0"/>
                </a:lnTo>
                <a:lnTo>
                  <a:pt x="3792559" y="769737"/>
                </a:lnTo>
                <a:lnTo>
                  <a:pt x="0" y="76973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4729176" y="6665508"/>
            <a:ext cx="3792559" cy="769737"/>
          </a:xfrm>
          <a:custGeom>
            <a:avLst/>
            <a:gdLst/>
            <a:ahLst/>
            <a:cxnLst/>
            <a:rect l="l" t="t" r="r" b="b"/>
            <a:pathLst>
              <a:path w="3792559" h="769737">
                <a:moveTo>
                  <a:pt x="0" y="0"/>
                </a:moveTo>
                <a:lnTo>
                  <a:pt x="3792559" y="0"/>
                </a:lnTo>
                <a:lnTo>
                  <a:pt x="3792559" y="769737"/>
                </a:lnTo>
                <a:lnTo>
                  <a:pt x="0" y="76973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5726300" y="1968833"/>
            <a:ext cx="6952209" cy="947459"/>
            <a:chOff x="0" y="0"/>
            <a:chExt cx="2198743" cy="29964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198743" cy="299648"/>
            </a:xfrm>
            <a:custGeom>
              <a:avLst/>
              <a:gdLst/>
              <a:ahLst/>
              <a:cxnLst/>
              <a:rect l="l" t="t" r="r" b="b"/>
              <a:pathLst>
                <a:path w="2198743" h="299648">
                  <a:moveTo>
                    <a:pt x="27840" y="0"/>
                  </a:moveTo>
                  <a:lnTo>
                    <a:pt x="2170903" y="0"/>
                  </a:lnTo>
                  <a:cubicBezTo>
                    <a:pt x="2186279" y="0"/>
                    <a:pt x="2198743" y="12464"/>
                    <a:pt x="2198743" y="27840"/>
                  </a:cubicBezTo>
                  <a:lnTo>
                    <a:pt x="2198743" y="271809"/>
                  </a:lnTo>
                  <a:cubicBezTo>
                    <a:pt x="2198743" y="287184"/>
                    <a:pt x="2186279" y="299648"/>
                    <a:pt x="2170903" y="299648"/>
                  </a:cubicBezTo>
                  <a:lnTo>
                    <a:pt x="27840" y="299648"/>
                  </a:lnTo>
                  <a:cubicBezTo>
                    <a:pt x="12464" y="299648"/>
                    <a:pt x="0" y="287184"/>
                    <a:pt x="0" y="271809"/>
                  </a:cubicBezTo>
                  <a:lnTo>
                    <a:pt x="0" y="27840"/>
                  </a:lnTo>
                  <a:cubicBezTo>
                    <a:pt x="0" y="12464"/>
                    <a:pt x="12464" y="0"/>
                    <a:pt x="27840" y="0"/>
                  </a:cubicBezTo>
                  <a:close/>
                </a:path>
              </a:pathLst>
            </a:custGeom>
            <a:solidFill>
              <a:srgbClr val="FDFDFD"/>
            </a:solidFill>
            <a:ln w="38100" cap="rnd">
              <a:solidFill>
                <a:srgbClr val="145DA0"/>
              </a:soli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2198743" cy="3377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3854687" y="3182815"/>
            <a:ext cx="3520793" cy="3520793"/>
          </a:xfrm>
          <a:custGeom>
            <a:avLst/>
            <a:gdLst/>
            <a:ahLst/>
            <a:cxnLst/>
            <a:rect l="l" t="t" r="r" b="b"/>
            <a:pathLst>
              <a:path w="3520793" h="3520793">
                <a:moveTo>
                  <a:pt x="0" y="0"/>
                </a:moveTo>
                <a:lnTo>
                  <a:pt x="3520792" y="0"/>
                </a:lnTo>
                <a:lnTo>
                  <a:pt x="3520792" y="3520793"/>
                </a:lnTo>
                <a:lnTo>
                  <a:pt x="0" y="352079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788830" y="4087970"/>
            <a:ext cx="12288079" cy="2053116"/>
            <a:chOff x="0" y="0"/>
            <a:chExt cx="12825281" cy="214287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2825282" cy="2142873"/>
            </a:xfrm>
            <a:custGeom>
              <a:avLst/>
              <a:gdLst/>
              <a:ahLst/>
              <a:cxnLst/>
              <a:rect l="l" t="t" r="r" b="b"/>
              <a:pathLst>
                <a:path w="12825282" h="2142873">
                  <a:moveTo>
                    <a:pt x="0" y="0"/>
                  </a:moveTo>
                  <a:lnTo>
                    <a:pt x="12825282" y="0"/>
                  </a:lnTo>
                  <a:lnTo>
                    <a:pt x="12825282" y="2142873"/>
                  </a:lnTo>
                  <a:lnTo>
                    <a:pt x="0" y="2142873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id="11" name="TextBox 11"/>
          <p:cNvSpPr txBox="1"/>
          <p:nvPr/>
        </p:nvSpPr>
        <p:spPr>
          <a:xfrm>
            <a:off x="5815615" y="6712586"/>
            <a:ext cx="2270567" cy="1215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09"/>
              </a:lnSpc>
              <a:spcBef>
                <a:spcPct val="0"/>
              </a:spcBef>
            </a:pPr>
            <a:r>
              <a:rPr lang="en-US" sz="3506">
                <a:solidFill>
                  <a:srgbClr val="FDFDFD"/>
                </a:solidFill>
                <a:latin typeface="Lora Bold"/>
                <a:ea typeface="Lora Bold"/>
                <a:cs typeface="Lora Bold"/>
                <a:sym typeface="Lora Bold"/>
              </a:rPr>
              <a:t>Bước 2</a:t>
            </a:r>
          </a:p>
          <a:p>
            <a:pPr algn="l">
              <a:lnSpc>
                <a:spcPts val="4909"/>
              </a:lnSpc>
              <a:spcBef>
                <a:spcPct val="0"/>
              </a:spcBef>
            </a:pPr>
            <a:endParaRPr lang="en-US" sz="3506">
              <a:solidFill>
                <a:srgbClr val="FDFDFD"/>
              </a:solidFill>
              <a:latin typeface="Lora Bold"/>
              <a:ea typeface="Lora Bold"/>
              <a:cs typeface="Lora Bold"/>
              <a:sym typeface="Lora Bold"/>
            </a:endParaRPr>
          </a:p>
        </p:txBody>
      </p:sp>
      <p:grpSp>
        <p:nvGrpSpPr>
          <p:cNvPr id="12" name="Group 12"/>
          <p:cNvGrpSpPr/>
          <p:nvPr/>
        </p:nvGrpSpPr>
        <p:grpSpPr>
          <a:xfrm>
            <a:off x="4798335" y="7572715"/>
            <a:ext cx="12302136" cy="2309495"/>
            <a:chOff x="0" y="0"/>
            <a:chExt cx="12839953" cy="241046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2839953" cy="2410460"/>
            </a:xfrm>
            <a:custGeom>
              <a:avLst/>
              <a:gdLst/>
              <a:ahLst/>
              <a:cxnLst/>
              <a:rect l="l" t="t" r="r" b="b"/>
              <a:pathLst>
                <a:path w="12839953" h="2410460">
                  <a:moveTo>
                    <a:pt x="0" y="0"/>
                  </a:moveTo>
                  <a:lnTo>
                    <a:pt x="12839953" y="0"/>
                  </a:lnTo>
                  <a:lnTo>
                    <a:pt x="12839953" y="2410460"/>
                  </a:lnTo>
                  <a:lnTo>
                    <a:pt x="0" y="241046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id="14" name="Freeform 14"/>
          <p:cNvSpPr/>
          <p:nvPr/>
        </p:nvSpPr>
        <p:spPr>
          <a:xfrm>
            <a:off x="817405" y="6713133"/>
            <a:ext cx="3147281" cy="3147281"/>
          </a:xfrm>
          <a:custGeom>
            <a:avLst/>
            <a:gdLst/>
            <a:ahLst/>
            <a:cxnLst/>
            <a:rect l="l" t="t" r="r" b="b"/>
            <a:pathLst>
              <a:path w="3147281" h="3147281">
                <a:moveTo>
                  <a:pt x="0" y="0"/>
                </a:moveTo>
                <a:lnTo>
                  <a:pt x="3147281" y="0"/>
                </a:lnTo>
                <a:lnTo>
                  <a:pt x="3147281" y="3147281"/>
                </a:lnTo>
                <a:lnTo>
                  <a:pt x="0" y="314728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1882514" y="3255029"/>
            <a:ext cx="2289804" cy="5967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909"/>
              </a:lnSpc>
              <a:spcBef>
                <a:spcPct val="0"/>
              </a:spcBef>
            </a:pPr>
            <a:r>
              <a:rPr lang="en-US" sz="3506">
                <a:solidFill>
                  <a:srgbClr val="FDFDFD"/>
                </a:solidFill>
                <a:latin typeface="Lora Bold"/>
                <a:ea typeface="Lora Bold"/>
                <a:cs typeface="Lora Bold"/>
                <a:sym typeface="Lora Bold"/>
              </a:rPr>
              <a:t>Bước 1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6558897" y="2056526"/>
            <a:ext cx="8006518" cy="6638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11"/>
              </a:lnSpc>
              <a:spcBef>
                <a:spcPct val="0"/>
              </a:spcBef>
            </a:pPr>
            <a:r>
              <a:rPr lang="en-US" sz="3865">
                <a:solidFill>
                  <a:srgbClr val="2D76B3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XÁC NHẬN NHẬP HỌC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103321" y="3851764"/>
            <a:ext cx="12049788" cy="3073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09"/>
              </a:lnSpc>
              <a:spcBef>
                <a:spcPct val="0"/>
              </a:spcBef>
            </a:pPr>
            <a:endParaRPr dirty="0"/>
          </a:p>
          <a:p>
            <a:pPr algn="l">
              <a:lnSpc>
                <a:spcPts val="4909"/>
              </a:lnSpc>
              <a:spcBef>
                <a:spcPct val="0"/>
              </a:spcBef>
            </a:pPr>
            <a:r>
              <a:rPr lang="en-US" sz="3506" dirty="0" err="1">
                <a:solidFill>
                  <a:srgbClr val="145DA0"/>
                </a:solidFill>
                <a:latin typeface="Lora Bold"/>
                <a:ea typeface="Lora Bold"/>
                <a:cs typeface="Lora Bold"/>
                <a:sym typeface="Lora Bold"/>
              </a:rPr>
              <a:t>Tra</a:t>
            </a:r>
            <a:r>
              <a:rPr lang="en-US" sz="3506" dirty="0">
                <a:solidFill>
                  <a:srgbClr val="145DA0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3506" dirty="0" err="1">
                <a:solidFill>
                  <a:srgbClr val="145DA0"/>
                </a:solidFill>
                <a:latin typeface="Lora Bold"/>
                <a:ea typeface="Lora Bold"/>
                <a:cs typeface="Lora Bold"/>
                <a:sym typeface="Lora Bold"/>
              </a:rPr>
              <a:t>cứu</a:t>
            </a:r>
            <a:r>
              <a:rPr lang="en-US" sz="3506" dirty="0">
                <a:solidFill>
                  <a:srgbClr val="145DA0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3506" dirty="0" err="1">
                <a:solidFill>
                  <a:srgbClr val="145DA0"/>
                </a:solidFill>
                <a:latin typeface="Lora Bold"/>
                <a:ea typeface="Lora Bold"/>
                <a:cs typeface="Lora Bold"/>
                <a:sym typeface="Lora Bold"/>
              </a:rPr>
              <a:t>danh</a:t>
            </a:r>
            <a:r>
              <a:rPr lang="en-US" sz="3506" dirty="0">
                <a:solidFill>
                  <a:srgbClr val="145DA0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3506" dirty="0" err="1">
                <a:solidFill>
                  <a:srgbClr val="145DA0"/>
                </a:solidFill>
                <a:latin typeface="Lora Bold"/>
                <a:ea typeface="Lora Bold"/>
                <a:cs typeface="Lora Bold"/>
                <a:sym typeface="Lora Bold"/>
              </a:rPr>
              <a:t>sách</a:t>
            </a:r>
            <a:r>
              <a:rPr lang="en-US" sz="3506" dirty="0">
                <a:solidFill>
                  <a:srgbClr val="145DA0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3506" dirty="0" err="1">
                <a:solidFill>
                  <a:srgbClr val="145DA0"/>
                </a:solidFill>
                <a:latin typeface="Lora Bold"/>
                <a:ea typeface="Lora Bold"/>
                <a:cs typeface="Lora Bold"/>
                <a:sym typeface="Lora Bold"/>
              </a:rPr>
              <a:t>trúng</a:t>
            </a:r>
            <a:r>
              <a:rPr lang="en-US" sz="3506" dirty="0">
                <a:solidFill>
                  <a:srgbClr val="145DA0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3506" dirty="0" err="1">
                <a:solidFill>
                  <a:srgbClr val="145DA0"/>
                </a:solidFill>
                <a:latin typeface="Lora Bold"/>
                <a:ea typeface="Lora Bold"/>
                <a:cs typeface="Lora Bold"/>
                <a:sym typeface="Lora Bold"/>
              </a:rPr>
              <a:t>tuyển</a:t>
            </a:r>
            <a:r>
              <a:rPr lang="en-US" sz="3506" dirty="0">
                <a:solidFill>
                  <a:srgbClr val="145DA0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3506" dirty="0" err="1">
                <a:solidFill>
                  <a:srgbClr val="145DA0"/>
                </a:solidFill>
                <a:latin typeface="Lora Bold"/>
                <a:ea typeface="Lora Bold"/>
                <a:cs typeface="Lora Bold"/>
                <a:sym typeface="Lora Bold"/>
              </a:rPr>
              <a:t>tại</a:t>
            </a:r>
            <a:r>
              <a:rPr lang="en-US" sz="3506" dirty="0">
                <a:solidFill>
                  <a:srgbClr val="145DA0"/>
                </a:solidFill>
                <a:latin typeface="Lora Bold"/>
                <a:ea typeface="Lora Bold"/>
                <a:cs typeface="Lora Bold"/>
                <a:sym typeface="Lora Bold"/>
              </a:rPr>
              <a:t> website </a:t>
            </a:r>
            <a:r>
              <a:rPr lang="en-US" sz="3506" dirty="0" err="1">
                <a:solidFill>
                  <a:srgbClr val="145DA0"/>
                </a:solidFill>
                <a:latin typeface="Lora Bold"/>
                <a:ea typeface="Lora Bold"/>
                <a:cs typeface="Lora Bold"/>
                <a:sym typeface="Lora Bold"/>
              </a:rPr>
              <a:t>của</a:t>
            </a:r>
            <a:r>
              <a:rPr lang="en-US" sz="3506" dirty="0">
                <a:solidFill>
                  <a:srgbClr val="145DA0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3506" dirty="0" err="1">
                <a:solidFill>
                  <a:srgbClr val="145DA0"/>
                </a:solidFill>
                <a:latin typeface="Lora Bold"/>
                <a:ea typeface="Lora Bold"/>
                <a:cs typeface="Lora Bold"/>
                <a:sym typeface="Lora Bold"/>
              </a:rPr>
              <a:t>Trường</a:t>
            </a:r>
            <a:r>
              <a:rPr lang="en-US" sz="3506" dirty="0">
                <a:solidFill>
                  <a:srgbClr val="145DA0"/>
                </a:solidFill>
                <a:latin typeface="Lora Bold"/>
                <a:ea typeface="Lora Bold"/>
                <a:cs typeface="Lora Bold"/>
                <a:sym typeface="Lora Bold"/>
              </a:rPr>
              <a:t> (</a:t>
            </a:r>
            <a:r>
              <a:rPr lang="en-US" sz="3506" dirty="0">
                <a:solidFill>
                  <a:srgbClr val="145DA0"/>
                </a:solidFill>
                <a:latin typeface="Lora Bold"/>
                <a:ea typeface="Lora Bold"/>
                <a:cs typeface="Lora Bold"/>
                <a:sym typeface="Lora Bold"/>
                <a:hlinkClick r:id="rId9" tooltip="https://ulis.vnu.edu.vn"/>
              </a:rPr>
              <a:t>https://ulis.vnu.edu.vn</a:t>
            </a:r>
            <a:r>
              <a:rPr lang="en-US" sz="3506" dirty="0">
                <a:solidFill>
                  <a:srgbClr val="145DA0"/>
                </a:solidFill>
                <a:latin typeface="Lora Bold"/>
                <a:ea typeface="Lora Bold"/>
                <a:cs typeface="Lora Bold"/>
                <a:sym typeface="Lora Bold"/>
              </a:rPr>
              <a:t>) </a:t>
            </a:r>
            <a:r>
              <a:rPr lang="en-US" sz="3506" dirty="0" err="1">
                <a:solidFill>
                  <a:srgbClr val="145DA0"/>
                </a:solidFill>
                <a:latin typeface="Lora Bold"/>
                <a:ea typeface="Lora Bold"/>
                <a:cs typeface="Lora Bold"/>
                <a:sym typeface="Lora Bold"/>
              </a:rPr>
              <a:t>sau</a:t>
            </a:r>
            <a:r>
              <a:rPr lang="en-US" sz="3506" dirty="0">
                <a:solidFill>
                  <a:srgbClr val="145DA0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3506" dirty="0" err="1">
                <a:solidFill>
                  <a:srgbClr val="145DA0"/>
                </a:solidFill>
                <a:latin typeface="Lora Bold"/>
                <a:ea typeface="Lora Bold"/>
                <a:cs typeface="Lora Bold"/>
                <a:sym typeface="Lora Bold"/>
              </a:rPr>
              <a:t>ngày</a:t>
            </a:r>
            <a:r>
              <a:rPr lang="en-US" sz="3506" dirty="0">
                <a:solidFill>
                  <a:srgbClr val="145DA0"/>
                </a:solidFill>
                <a:latin typeface="Lora Bold"/>
                <a:ea typeface="Lora Bold"/>
                <a:cs typeface="Lora Bold"/>
                <a:sym typeface="Lora Bold"/>
              </a:rPr>
              <a:t> 19/8/2024.</a:t>
            </a:r>
          </a:p>
          <a:p>
            <a:pPr algn="l">
              <a:lnSpc>
                <a:spcPts val="4909"/>
              </a:lnSpc>
              <a:spcBef>
                <a:spcPct val="0"/>
              </a:spcBef>
            </a:pPr>
            <a:endParaRPr lang="en-US" sz="3506" dirty="0">
              <a:solidFill>
                <a:srgbClr val="145DA0"/>
              </a:solidFill>
              <a:latin typeface="Lora Bold"/>
              <a:ea typeface="Lora Bold"/>
              <a:cs typeface="Lora Bold"/>
              <a:sym typeface="Lora Bold"/>
            </a:endParaRPr>
          </a:p>
          <a:p>
            <a:pPr algn="l">
              <a:lnSpc>
                <a:spcPts val="4909"/>
              </a:lnSpc>
              <a:spcBef>
                <a:spcPct val="0"/>
              </a:spcBef>
            </a:pPr>
            <a:endParaRPr lang="en-US" sz="3506" dirty="0">
              <a:solidFill>
                <a:srgbClr val="145DA0"/>
              </a:solidFill>
              <a:latin typeface="Lora Bold"/>
              <a:ea typeface="Lora Bold"/>
              <a:cs typeface="Lora Bold"/>
              <a:sym typeface="Lora Bold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5038620" y="7134255"/>
            <a:ext cx="11723500" cy="25135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09"/>
              </a:lnSpc>
              <a:spcBef>
                <a:spcPct val="0"/>
              </a:spcBef>
            </a:pPr>
            <a:endParaRPr dirty="0"/>
          </a:p>
          <a:p>
            <a:pPr algn="l">
              <a:lnSpc>
                <a:spcPts val="4909"/>
              </a:lnSpc>
              <a:spcBef>
                <a:spcPct val="0"/>
              </a:spcBef>
            </a:pPr>
            <a:r>
              <a:rPr lang="en-US" sz="3506" dirty="0" err="1">
                <a:solidFill>
                  <a:srgbClr val="145DA0"/>
                </a:solidFill>
                <a:latin typeface="Lora Bold"/>
                <a:ea typeface="Lora Bold"/>
                <a:cs typeface="Lora Bold"/>
                <a:sym typeface="Lora Bold"/>
              </a:rPr>
              <a:t>Xác</a:t>
            </a:r>
            <a:r>
              <a:rPr lang="en-US" sz="3506" dirty="0">
                <a:solidFill>
                  <a:srgbClr val="145DA0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3506" dirty="0" err="1">
                <a:solidFill>
                  <a:srgbClr val="145DA0"/>
                </a:solidFill>
                <a:latin typeface="Lora Bold"/>
                <a:ea typeface="Lora Bold"/>
                <a:cs typeface="Lora Bold"/>
                <a:sym typeface="Lora Bold"/>
              </a:rPr>
              <a:t>nhận</a:t>
            </a:r>
            <a:r>
              <a:rPr lang="en-US" sz="3506" dirty="0">
                <a:solidFill>
                  <a:srgbClr val="145DA0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3506" dirty="0" err="1">
                <a:solidFill>
                  <a:srgbClr val="145DA0"/>
                </a:solidFill>
                <a:latin typeface="Lora Bold"/>
                <a:ea typeface="Lora Bold"/>
                <a:cs typeface="Lora Bold"/>
                <a:sym typeface="Lora Bold"/>
              </a:rPr>
              <a:t>nhập</a:t>
            </a:r>
            <a:r>
              <a:rPr lang="en-US" sz="3506" dirty="0">
                <a:solidFill>
                  <a:srgbClr val="145DA0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3506" dirty="0" err="1">
                <a:solidFill>
                  <a:srgbClr val="145DA0"/>
                </a:solidFill>
                <a:latin typeface="Lora Bold"/>
                <a:ea typeface="Lora Bold"/>
                <a:cs typeface="Lora Bold"/>
                <a:sym typeface="Lora Bold"/>
              </a:rPr>
              <a:t>học</a:t>
            </a:r>
            <a:r>
              <a:rPr lang="en-US" sz="3506" dirty="0">
                <a:solidFill>
                  <a:srgbClr val="145DA0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3506" dirty="0" err="1">
                <a:solidFill>
                  <a:srgbClr val="145DA0"/>
                </a:solidFill>
                <a:latin typeface="Lora Bold"/>
                <a:ea typeface="Lora Bold"/>
                <a:cs typeface="Lora Bold"/>
                <a:sym typeface="Lora Bold"/>
              </a:rPr>
              <a:t>trực</a:t>
            </a:r>
            <a:r>
              <a:rPr lang="en-US" sz="3506" dirty="0">
                <a:solidFill>
                  <a:srgbClr val="145DA0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3506" dirty="0" err="1">
                <a:solidFill>
                  <a:srgbClr val="145DA0"/>
                </a:solidFill>
                <a:latin typeface="Lora Bold"/>
                <a:ea typeface="Lora Bold"/>
                <a:cs typeface="Lora Bold"/>
                <a:sym typeface="Lora Bold"/>
              </a:rPr>
              <a:t>tuyến</a:t>
            </a:r>
            <a:r>
              <a:rPr lang="en-US" sz="3506" dirty="0">
                <a:solidFill>
                  <a:srgbClr val="145DA0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3506" dirty="0" err="1">
                <a:solidFill>
                  <a:srgbClr val="145DA0"/>
                </a:solidFill>
                <a:latin typeface="Lora Bold"/>
                <a:ea typeface="Lora Bold"/>
                <a:cs typeface="Lora Bold"/>
                <a:sym typeface="Lora Bold"/>
              </a:rPr>
              <a:t>tại</a:t>
            </a:r>
            <a:r>
              <a:rPr lang="en-US" sz="3506" dirty="0">
                <a:solidFill>
                  <a:srgbClr val="145DA0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3506" dirty="0" err="1">
                <a:solidFill>
                  <a:srgbClr val="145DA0"/>
                </a:solidFill>
                <a:latin typeface="Lora Bold"/>
                <a:ea typeface="Lora Bold"/>
                <a:cs typeface="Lora Bold"/>
                <a:sym typeface="Lora Bold"/>
              </a:rPr>
              <a:t>Cổng</a:t>
            </a:r>
            <a:r>
              <a:rPr lang="en-US" sz="3506" dirty="0">
                <a:solidFill>
                  <a:srgbClr val="145DA0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3506" dirty="0" err="1">
                <a:solidFill>
                  <a:srgbClr val="145DA0"/>
                </a:solidFill>
                <a:latin typeface="Lora Bold"/>
                <a:ea typeface="Lora Bold"/>
                <a:cs typeface="Lora Bold"/>
                <a:sym typeface="Lora Bold"/>
              </a:rPr>
              <a:t>thông</a:t>
            </a:r>
            <a:r>
              <a:rPr lang="en-US" sz="3506" dirty="0">
                <a:solidFill>
                  <a:srgbClr val="145DA0"/>
                </a:solidFill>
                <a:latin typeface="Lora Bold"/>
                <a:ea typeface="Lora Bold"/>
                <a:cs typeface="Lora Bold"/>
                <a:sym typeface="Lora Bold"/>
              </a:rPr>
              <a:t> tin </a:t>
            </a:r>
            <a:r>
              <a:rPr lang="en-US" sz="3506" dirty="0" err="1">
                <a:solidFill>
                  <a:srgbClr val="145DA0"/>
                </a:solidFill>
                <a:latin typeface="Lora Bold"/>
                <a:ea typeface="Lora Bold"/>
                <a:cs typeface="Lora Bold"/>
                <a:sym typeface="Lora Bold"/>
              </a:rPr>
              <a:t>của</a:t>
            </a:r>
            <a:r>
              <a:rPr lang="en-US" sz="3506" dirty="0">
                <a:solidFill>
                  <a:srgbClr val="145DA0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3506" dirty="0" err="1">
                <a:solidFill>
                  <a:srgbClr val="145DA0"/>
                </a:solidFill>
                <a:latin typeface="Lora Bold"/>
                <a:ea typeface="Lora Bold"/>
                <a:cs typeface="Lora Bold"/>
                <a:sym typeface="Lora Bold"/>
              </a:rPr>
              <a:t>Bộ</a:t>
            </a:r>
            <a:r>
              <a:rPr lang="en-US" sz="3506" dirty="0">
                <a:solidFill>
                  <a:srgbClr val="145DA0"/>
                </a:solidFill>
                <a:latin typeface="Lora Bold"/>
                <a:ea typeface="Lora Bold"/>
                <a:cs typeface="Lora Bold"/>
                <a:sym typeface="Lora Bold"/>
              </a:rPr>
              <a:t> (</a:t>
            </a:r>
            <a:r>
              <a:rPr lang="en-US" sz="3506" dirty="0">
                <a:solidFill>
                  <a:srgbClr val="145DA0"/>
                </a:solidFill>
                <a:latin typeface="Lora Bold"/>
                <a:ea typeface="Lora Bold"/>
                <a:cs typeface="Lora Bold"/>
                <a:sym typeface="Lora Bold"/>
                <a:hlinkClick r:id="rId10"/>
              </a:rPr>
              <a:t>https://thisinh.thitotnghiepthpt.edu.vn/</a:t>
            </a:r>
            <a:r>
              <a:rPr lang="en-US" sz="3506" dirty="0">
                <a:solidFill>
                  <a:srgbClr val="145DA0"/>
                </a:solidFill>
                <a:latin typeface="Lora Bold"/>
                <a:ea typeface="Lora Bold"/>
                <a:cs typeface="Lora Bold"/>
                <a:sym typeface="Lora Bold"/>
              </a:rPr>
              <a:t>) </a:t>
            </a:r>
            <a:r>
              <a:rPr lang="en-US" sz="3506" dirty="0" err="1">
                <a:solidFill>
                  <a:srgbClr val="145DA0"/>
                </a:solidFill>
                <a:latin typeface="Lora Bold"/>
                <a:ea typeface="Lora Bold"/>
                <a:cs typeface="Lora Bold"/>
                <a:sym typeface="Lora Bold"/>
              </a:rPr>
              <a:t>trước</a:t>
            </a:r>
            <a:r>
              <a:rPr lang="en-US" sz="3506" dirty="0">
                <a:solidFill>
                  <a:srgbClr val="145DA0"/>
                </a:solidFill>
                <a:latin typeface="Lora Bold"/>
                <a:ea typeface="Lora Bold"/>
                <a:cs typeface="Lora Bold"/>
                <a:sym typeface="Lora Bold"/>
              </a:rPr>
              <a:t> 17h00 </a:t>
            </a:r>
            <a:r>
              <a:rPr lang="en-US" sz="3506" dirty="0" err="1">
                <a:solidFill>
                  <a:srgbClr val="145DA0"/>
                </a:solidFill>
                <a:latin typeface="Lora Bold"/>
                <a:ea typeface="Lora Bold"/>
                <a:cs typeface="Lora Bold"/>
                <a:sym typeface="Lora Bold"/>
              </a:rPr>
              <a:t>ngày</a:t>
            </a:r>
            <a:r>
              <a:rPr lang="en-US" sz="3506" dirty="0">
                <a:solidFill>
                  <a:srgbClr val="145DA0"/>
                </a:solidFill>
                <a:latin typeface="Lora Bold"/>
                <a:ea typeface="Lora Bold"/>
                <a:cs typeface="Lora Bold"/>
                <a:sym typeface="Lora Bold"/>
              </a:rPr>
              <a:t> 27/8/2024.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aphicFrame>
        <p:nvGraphicFramePr>
          <p:cNvPr id="3" name="Table 3"/>
          <p:cNvGraphicFramePr>
            <a:graphicFrameLocks noGrp="1"/>
          </p:cNvGraphicFramePr>
          <p:nvPr/>
        </p:nvGraphicFramePr>
        <p:xfrm>
          <a:off x="1159734" y="2924175"/>
          <a:ext cx="15987583" cy="6854190"/>
        </p:xfrm>
        <a:graphic>
          <a:graphicData uri="http://schemas.openxmlformats.org/drawingml/2006/table">
            <a:tbl>
              <a:tblPr/>
              <a:tblGrid>
                <a:gridCol w="109014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86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73504">
                <a:tc>
                  <a:txBody>
                    <a:bodyPr/>
                    <a:lstStyle/>
                    <a:p>
                      <a:pPr algn="just">
                        <a:lnSpc>
                          <a:spcPts val="4059"/>
                        </a:lnSpc>
                        <a:defRPr/>
                      </a:pPr>
                      <a:endParaRPr lang="en-US" sz="1100"/>
                    </a:p>
                  </a:txBody>
                  <a:tcPr marL="85725" marR="85725" marT="85725" marB="85725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59"/>
                        </a:lnSpc>
                        <a:defRPr/>
                      </a:pPr>
                      <a:endParaRPr lang="en-US" sz="1100"/>
                    </a:p>
                  </a:txBody>
                  <a:tcPr marL="85725" marR="85725" marT="85725" marB="85725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56279">
                <a:tc>
                  <a:txBody>
                    <a:bodyPr/>
                    <a:lstStyle/>
                    <a:p>
                      <a:pPr algn="just">
                        <a:lnSpc>
                          <a:spcPts val="4059"/>
                        </a:lnSpc>
                        <a:defRPr/>
                      </a:pPr>
                      <a:endParaRPr lang="en-US" sz="1100"/>
                    </a:p>
                  </a:txBody>
                  <a:tcPr marL="85725" marR="85725" marT="85725" marB="85725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59"/>
                        </a:lnSpc>
                        <a:defRPr/>
                      </a:pPr>
                      <a:endParaRPr lang="en-US" sz="1100"/>
                    </a:p>
                  </a:txBody>
                  <a:tcPr marL="85725" marR="85725" marT="85725" marB="85725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14135">
                <a:tc>
                  <a:txBody>
                    <a:bodyPr/>
                    <a:lstStyle/>
                    <a:p>
                      <a:pPr algn="just">
                        <a:lnSpc>
                          <a:spcPts val="4059"/>
                        </a:lnSpc>
                        <a:defRPr/>
                      </a:pPr>
                      <a:r>
                        <a:rPr lang="en-US" sz="2899">
                          <a:solidFill>
                            <a:srgbClr val="000000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  </a:t>
                      </a:r>
                      <a:endParaRPr lang="en-US" sz="1100"/>
                    </a:p>
                  </a:txBody>
                  <a:tcPr marL="85725" marR="85725" marT="85725" marB="85725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59"/>
                        </a:lnSpc>
                        <a:defRPr/>
                      </a:pPr>
                      <a:endParaRPr lang="en-US" sz="1100"/>
                    </a:p>
                  </a:txBody>
                  <a:tcPr marL="85725" marR="85725" marT="85725" marB="85725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10272">
                <a:tc>
                  <a:txBody>
                    <a:bodyPr/>
                    <a:lstStyle/>
                    <a:p>
                      <a:pPr algn="just">
                        <a:lnSpc>
                          <a:spcPts val="4059"/>
                        </a:lnSpc>
                        <a:defRPr/>
                      </a:pPr>
                      <a:endParaRPr lang="en-US" sz="1100"/>
                    </a:p>
                    <a:p>
                      <a:pPr algn="just">
                        <a:lnSpc>
                          <a:spcPts val="4059"/>
                        </a:lnSpc>
                      </a:pPr>
                      <a:endParaRPr lang="en-US" sz="1100"/>
                    </a:p>
                  </a:txBody>
                  <a:tcPr marL="85725" marR="85725" marT="85725" marB="85725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59"/>
                        </a:lnSpc>
                        <a:defRPr/>
                      </a:pPr>
                      <a:endParaRPr lang="en-US" sz="1100"/>
                    </a:p>
                  </a:txBody>
                  <a:tcPr marL="85725" marR="85725" marT="85725" marB="85725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4" name="Group 4"/>
          <p:cNvGrpSpPr/>
          <p:nvPr/>
        </p:nvGrpSpPr>
        <p:grpSpPr>
          <a:xfrm>
            <a:off x="3338593" y="2024050"/>
            <a:ext cx="13201215" cy="776300"/>
            <a:chOff x="0" y="0"/>
            <a:chExt cx="3815403" cy="22436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815403" cy="224366"/>
            </a:xfrm>
            <a:custGeom>
              <a:avLst/>
              <a:gdLst/>
              <a:ahLst/>
              <a:cxnLst/>
              <a:rect l="l" t="t" r="r" b="b"/>
              <a:pathLst>
                <a:path w="3815403" h="224366">
                  <a:moveTo>
                    <a:pt x="14661" y="0"/>
                  </a:moveTo>
                  <a:lnTo>
                    <a:pt x="3800742" y="0"/>
                  </a:lnTo>
                  <a:cubicBezTo>
                    <a:pt x="3804630" y="0"/>
                    <a:pt x="3808359" y="1545"/>
                    <a:pt x="3811109" y="4294"/>
                  </a:cubicBezTo>
                  <a:cubicBezTo>
                    <a:pt x="3813859" y="7044"/>
                    <a:pt x="3815403" y="10773"/>
                    <a:pt x="3815403" y="14661"/>
                  </a:cubicBezTo>
                  <a:lnTo>
                    <a:pt x="3815403" y="209704"/>
                  </a:lnTo>
                  <a:cubicBezTo>
                    <a:pt x="3815403" y="213593"/>
                    <a:pt x="3813859" y="217322"/>
                    <a:pt x="3811109" y="220071"/>
                  </a:cubicBezTo>
                  <a:cubicBezTo>
                    <a:pt x="3808359" y="222821"/>
                    <a:pt x="3804630" y="224366"/>
                    <a:pt x="3800742" y="224366"/>
                  </a:cubicBezTo>
                  <a:lnTo>
                    <a:pt x="14661" y="224366"/>
                  </a:lnTo>
                  <a:cubicBezTo>
                    <a:pt x="6564" y="224366"/>
                    <a:pt x="0" y="217801"/>
                    <a:pt x="0" y="209704"/>
                  </a:cubicBezTo>
                  <a:lnTo>
                    <a:pt x="0" y="14661"/>
                  </a:lnTo>
                  <a:cubicBezTo>
                    <a:pt x="0" y="6564"/>
                    <a:pt x="6564" y="0"/>
                    <a:pt x="14661" y="0"/>
                  </a:cubicBezTo>
                  <a:close/>
                </a:path>
              </a:pathLst>
            </a:custGeom>
            <a:solidFill>
              <a:srgbClr val="FDFDFD"/>
            </a:solidFill>
            <a:ln w="38100" cap="rnd">
              <a:solidFill>
                <a:srgbClr val="145DA0"/>
              </a:solidFill>
              <a:prstDash val="solid"/>
              <a:round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28575"/>
              <a:ext cx="3815403" cy="2529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52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159734" y="2924175"/>
            <a:ext cx="10927795" cy="1889130"/>
            <a:chOff x="0" y="0"/>
            <a:chExt cx="7439948" cy="128617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7439948" cy="1286172"/>
            </a:xfrm>
            <a:custGeom>
              <a:avLst/>
              <a:gdLst/>
              <a:ahLst/>
              <a:cxnLst/>
              <a:rect l="l" t="t" r="r" b="b"/>
              <a:pathLst>
                <a:path w="7439948" h="1286172">
                  <a:moveTo>
                    <a:pt x="0" y="0"/>
                  </a:moveTo>
                  <a:lnTo>
                    <a:pt x="7439948" y="0"/>
                  </a:lnTo>
                  <a:lnTo>
                    <a:pt x="7439948" y="1286172"/>
                  </a:lnTo>
                  <a:lnTo>
                    <a:pt x="0" y="1286172"/>
                  </a:lnTo>
                  <a:close/>
                </a:path>
              </a:pathLst>
            </a:custGeom>
            <a:solidFill>
              <a:srgbClr val="5B98BA"/>
            </a:solidFill>
            <a:ln w="12700" cap="sq">
              <a:solidFill>
                <a:srgbClr val="000000"/>
              </a:solidFill>
              <a:prstDash val="solid"/>
              <a:miter/>
            </a:ln>
          </p:spPr>
        </p:sp>
      </p:grpSp>
      <p:grpSp>
        <p:nvGrpSpPr>
          <p:cNvPr id="9" name="Group 9"/>
          <p:cNvGrpSpPr/>
          <p:nvPr/>
        </p:nvGrpSpPr>
        <p:grpSpPr>
          <a:xfrm>
            <a:off x="1159734" y="4809465"/>
            <a:ext cx="10927795" cy="1537965"/>
            <a:chOff x="0" y="0"/>
            <a:chExt cx="7439948" cy="1047089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7439948" cy="1047089"/>
            </a:xfrm>
            <a:custGeom>
              <a:avLst/>
              <a:gdLst/>
              <a:ahLst/>
              <a:cxnLst/>
              <a:rect l="l" t="t" r="r" b="b"/>
              <a:pathLst>
                <a:path w="7439948" h="1047089">
                  <a:moveTo>
                    <a:pt x="0" y="0"/>
                  </a:moveTo>
                  <a:lnTo>
                    <a:pt x="7439948" y="0"/>
                  </a:lnTo>
                  <a:lnTo>
                    <a:pt x="7439948" y="1047089"/>
                  </a:lnTo>
                  <a:lnTo>
                    <a:pt x="0" y="1047089"/>
                  </a:lnTo>
                  <a:close/>
                </a:path>
              </a:pathLst>
            </a:custGeom>
            <a:solidFill>
              <a:srgbClr val="C53D98"/>
            </a:solidFill>
            <a:ln w="12700" cap="sq">
              <a:solidFill>
                <a:srgbClr val="000000"/>
              </a:solidFill>
              <a:prstDash val="solid"/>
              <a:miter/>
            </a:ln>
          </p:spPr>
        </p:sp>
      </p:grpSp>
      <p:grpSp>
        <p:nvGrpSpPr>
          <p:cNvPr id="11" name="Group 11"/>
          <p:cNvGrpSpPr/>
          <p:nvPr/>
        </p:nvGrpSpPr>
        <p:grpSpPr>
          <a:xfrm>
            <a:off x="1159734" y="6115690"/>
            <a:ext cx="10927795" cy="1618978"/>
            <a:chOff x="0" y="0"/>
            <a:chExt cx="7439948" cy="1102245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7439948" cy="1102245"/>
            </a:xfrm>
            <a:custGeom>
              <a:avLst/>
              <a:gdLst/>
              <a:ahLst/>
              <a:cxnLst/>
              <a:rect l="l" t="t" r="r" b="b"/>
              <a:pathLst>
                <a:path w="7439948" h="1102245">
                  <a:moveTo>
                    <a:pt x="0" y="0"/>
                  </a:moveTo>
                  <a:lnTo>
                    <a:pt x="7439948" y="0"/>
                  </a:lnTo>
                  <a:lnTo>
                    <a:pt x="7439948" y="1102245"/>
                  </a:lnTo>
                  <a:lnTo>
                    <a:pt x="0" y="1102245"/>
                  </a:lnTo>
                  <a:close/>
                </a:path>
              </a:pathLst>
            </a:custGeom>
            <a:solidFill>
              <a:srgbClr val="1995ED"/>
            </a:solidFill>
            <a:ln w="12700" cap="sq">
              <a:solidFill>
                <a:srgbClr val="000000"/>
              </a:solidFill>
              <a:prstDash val="solid"/>
              <a:miter/>
            </a:ln>
          </p:spPr>
        </p:sp>
      </p:grpSp>
      <p:grpSp>
        <p:nvGrpSpPr>
          <p:cNvPr id="13" name="Group 13"/>
          <p:cNvGrpSpPr/>
          <p:nvPr/>
        </p:nvGrpSpPr>
        <p:grpSpPr>
          <a:xfrm>
            <a:off x="1159734" y="7734668"/>
            <a:ext cx="10927795" cy="2180857"/>
            <a:chOff x="0" y="0"/>
            <a:chExt cx="7439948" cy="1484788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7439948" cy="1484789"/>
            </a:xfrm>
            <a:custGeom>
              <a:avLst/>
              <a:gdLst/>
              <a:ahLst/>
              <a:cxnLst/>
              <a:rect l="l" t="t" r="r" b="b"/>
              <a:pathLst>
                <a:path w="7439948" h="1484789">
                  <a:moveTo>
                    <a:pt x="0" y="0"/>
                  </a:moveTo>
                  <a:lnTo>
                    <a:pt x="7439948" y="0"/>
                  </a:lnTo>
                  <a:lnTo>
                    <a:pt x="7439948" y="1484789"/>
                  </a:lnTo>
                  <a:lnTo>
                    <a:pt x="0" y="1484789"/>
                  </a:lnTo>
                  <a:close/>
                </a:path>
              </a:pathLst>
            </a:custGeom>
            <a:solidFill>
              <a:srgbClr val="F29F44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15" name="Group 15"/>
          <p:cNvGrpSpPr/>
          <p:nvPr/>
        </p:nvGrpSpPr>
        <p:grpSpPr>
          <a:xfrm>
            <a:off x="12087529" y="2924175"/>
            <a:ext cx="5059787" cy="1885290"/>
            <a:chOff x="0" y="0"/>
            <a:chExt cx="3444844" cy="1283558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3444844" cy="1283558"/>
            </a:xfrm>
            <a:custGeom>
              <a:avLst/>
              <a:gdLst/>
              <a:ahLst/>
              <a:cxnLst/>
              <a:rect l="l" t="t" r="r" b="b"/>
              <a:pathLst>
                <a:path w="3444844" h="1283558">
                  <a:moveTo>
                    <a:pt x="0" y="0"/>
                  </a:moveTo>
                  <a:lnTo>
                    <a:pt x="3444844" y="0"/>
                  </a:lnTo>
                  <a:lnTo>
                    <a:pt x="3444844" y="1283558"/>
                  </a:lnTo>
                  <a:lnTo>
                    <a:pt x="0" y="1283558"/>
                  </a:lnTo>
                  <a:close/>
                </a:path>
              </a:pathLst>
            </a:custGeom>
            <a:solidFill>
              <a:srgbClr val="5B98BA"/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id="17" name="TextBox 17"/>
          <p:cNvSpPr txBox="1"/>
          <p:nvPr/>
        </p:nvSpPr>
        <p:spPr>
          <a:xfrm>
            <a:off x="2075786" y="2124787"/>
            <a:ext cx="15668786" cy="580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764"/>
              </a:lnSpc>
              <a:spcBef>
                <a:spcPct val="0"/>
              </a:spcBef>
            </a:pPr>
            <a:r>
              <a:rPr lang="en-US" sz="3403" dirty="0">
                <a:solidFill>
                  <a:srgbClr val="2D76B3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 CÁC KHOẢN KINH PHÍ (</a:t>
            </a:r>
            <a:r>
              <a:rPr lang="en-US" sz="3403" dirty="0" err="1">
                <a:solidFill>
                  <a:srgbClr val="2D76B3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có</a:t>
            </a:r>
            <a:r>
              <a:rPr lang="en-US" sz="3403" dirty="0">
                <a:solidFill>
                  <a:srgbClr val="2D76B3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 </a:t>
            </a:r>
            <a:r>
              <a:rPr lang="en-US" sz="3403" dirty="0" err="1">
                <a:solidFill>
                  <a:srgbClr val="2D76B3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thông</a:t>
            </a:r>
            <a:r>
              <a:rPr lang="en-US" sz="3403" dirty="0">
                <a:solidFill>
                  <a:srgbClr val="2D76B3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 </a:t>
            </a:r>
            <a:r>
              <a:rPr lang="en-US" sz="3403" dirty="0" err="1">
                <a:solidFill>
                  <a:srgbClr val="2D76B3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báo</a:t>
            </a:r>
            <a:r>
              <a:rPr lang="en-US" sz="3403" dirty="0">
                <a:solidFill>
                  <a:srgbClr val="2D76B3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 </a:t>
            </a:r>
            <a:r>
              <a:rPr lang="en-US" sz="3403" dirty="0" err="1">
                <a:solidFill>
                  <a:srgbClr val="2D76B3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nộp</a:t>
            </a:r>
            <a:r>
              <a:rPr lang="en-US" sz="3403" dirty="0">
                <a:solidFill>
                  <a:srgbClr val="2D76B3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 </a:t>
            </a:r>
            <a:r>
              <a:rPr lang="en-US" sz="3403" dirty="0" err="1">
                <a:solidFill>
                  <a:srgbClr val="2D76B3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sau</a:t>
            </a:r>
            <a:r>
              <a:rPr lang="en-US" sz="3403" dirty="0">
                <a:solidFill>
                  <a:srgbClr val="2D76B3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 </a:t>
            </a:r>
            <a:r>
              <a:rPr lang="en-US" sz="3403" dirty="0" err="1">
                <a:solidFill>
                  <a:srgbClr val="2D76B3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khi</a:t>
            </a:r>
            <a:r>
              <a:rPr lang="en-US" sz="3403" dirty="0">
                <a:solidFill>
                  <a:srgbClr val="2D76B3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 </a:t>
            </a:r>
            <a:r>
              <a:rPr lang="en-US" sz="3403" dirty="0" err="1">
                <a:solidFill>
                  <a:srgbClr val="2D76B3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nhập</a:t>
            </a:r>
            <a:r>
              <a:rPr lang="en-US" sz="3403" dirty="0">
                <a:solidFill>
                  <a:srgbClr val="2D76B3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 </a:t>
            </a:r>
            <a:r>
              <a:rPr lang="en-US" sz="3403" dirty="0" err="1">
                <a:solidFill>
                  <a:srgbClr val="2D76B3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học</a:t>
            </a:r>
            <a:r>
              <a:rPr lang="en-US" sz="3403" dirty="0">
                <a:solidFill>
                  <a:srgbClr val="2D76B3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)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478530" y="3015764"/>
            <a:ext cx="10243367" cy="16071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340"/>
              </a:lnSpc>
            </a:pPr>
            <a:r>
              <a:rPr lang="en-US" sz="3100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CTĐT ngành Ngôn ngữ Anh, Ngôn ngữ Pháp, Ngôn ngữ Trung Quốc, Ngôn ngữ Đức, Ngôn ngữ Nhật, Ngôn ngữ Hàn Quốc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525367" y="5080005"/>
            <a:ext cx="10196530" cy="521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39"/>
              </a:lnSpc>
              <a:spcBef>
                <a:spcPct val="0"/>
              </a:spcBef>
            </a:pPr>
            <a:r>
              <a:rPr lang="en-US" sz="3099" dirty="0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CTĐT </a:t>
            </a:r>
            <a:r>
              <a:rPr lang="en-US" sz="3099" dirty="0" err="1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ngành</a:t>
            </a:r>
            <a:r>
              <a:rPr lang="en-US" sz="3099" dirty="0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3099" dirty="0" err="1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Ngôn</a:t>
            </a:r>
            <a:r>
              <a:rPr lang="en-US" sz="3099" dirty="0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3099" dirty="0" err="1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ngữ</a:t>
            </a:r>
            <a:r>
              <a:rPr lang="en-US" sz="3099" dirty="0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3099" dirty="0" err="1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Nga</a:t>
            </a:r>
            <a:r>
              <a:rPr lang="en-US" sz="3099" dirty="0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, </a:t>
            </a:r>
            <a:r>
              <a:rPr lang="en-US" sz="3099" dirty="0" err="1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Ngôn</a:t>
            </a:r>
            <a:r>
              <a:rPr lang="en-US" sz="3099" dirty="0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3099" dirty="0" err="1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ngữ</a:t>
            </a:r>
            <a:r>
              <a:rPr lang="en-US" sz="3099" dirty="0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 Ả </a:t>
            </a:r>
            <a:r>
              <a:rPr lang="en-US" sz="3099" dirty="0" err="1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Rập</a:t>
            </a:r>
            <a:endParaRPr lang="en-US" sz="3099" dirty="0">
              <a:solidFill>
                <a:srgbClr val="FFFFFF"/>
              </a:solidFill>
              <a:latin typeface="Lora Bold"/>
              <a:ea typeface="Lora Bold"/>
              <a:cs typeface="Lora Bold"/>
              <a:sym typeface="Lora Bold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525367" y="6635936"/>
            <a:ext cx="10196530" cy="521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39"/>
              </a:lnSpc>
              <a:spcBef>
                <a:spcPct val="0"/>
              </a:spcBef>
            </a:pPr>
            <a:r>
              <a:rPr lang="en-US" sz="3099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CTĐT ngành Văn hóa và truyền thông xuyên quốc gia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525367" y="8088179"/>
            <a:ext cx="10196530" cy="16071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39"/>
              </a:lnSpc>
              <a:spcBef>
                <a:spcPct val="0"/>
              </a:spcBef>
            </a:pPr>
            <a:r>
              <a:rPr lang="en-US" sz="3099" dirty="0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CTĐT </a:t>
            </a:r>
            <a:r>
              <a:rPr lang="en-US" sz="3099" dirty="0" err="1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ngành</a:t>
            </a:r>
            <a:r>
              <a:rPr lang="en-US" sz="3099" dirty="0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3099" dirty="0" err="1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Sư</a:t>
            </a:r>
            <a:r>
              <a:rPr lang="en-US" sz="3099" dirty="0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3099" dirty="0" err="1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phạm</a:t>
            </a:r>
            <a:r>
              <a:rPr lang="en-US" sz="3099" dirty="0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3099" dirty="0" err="1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Tiếng</a:t>
            </a:r>
            <a:r>
              <a:rPr lang="en-US" sz="3099" dirty="0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3099" dirty="0" err="1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Anh</a:t>
            </a:r>
            <a:r>
              <a:rPr lang="en-US" sz="3099" dirty="0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, </a:t>
            </a:r>
            <a:r>
              <a:rPr lang="en-US" sz="3099" dirty="0" err="1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Sư</a:t>
            </a:r>
            <a:r>
              <a:rPr lang="en-US" sz="3099" dirty="0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3099" dirty="0" err="1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phạm</a:t>
            </a:r>
            <a:r>
              <a:rPr lang="en-US" sz="3099" dirty="0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3099" dirty="0" err="1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Tiếng</a:t>
            </a:r>
            <a:r>
              <a:rPr lang="en-US" sz="3099" dirty="0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3099" dirty="0" err="1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Trung</a:t>
            </a:r>
            <a:r>
              <a:rPr lang="en-US" sz="3099" dirty="0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, </a:t>
            </a:r>
            <a:r>
              <a:rPr lang="en-US" sz="3099" dirty="0" err="1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Sư</a:t>
            </a:r>
            <a:r>
              <a:rPr lang="en-US" sz="3099" dirty="0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3099" dirty="0" err="1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phạm</a:t>
            </a:r>
            <a:r>
              <a:rPr lang="en-US" sz="3099" dirty="0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3099" dirty="0" err="1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Tiếng</a:t>
            </a:r>
            <a:r>
              <a:rPr lang="en-US" sz="3099" dirty="0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3099" dirty="0" err="1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Đức</a:t>
            </a:r>
            <a:r>
              <a:rPr lang="en-US" sz="3099" dirty="0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, </a:t>
            </a:r>
            <a:r>
              <a:rPr lang="en-US" sz="3099" dirty="0" err="1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Sư</a:t>
            </a:r>
            <a:r>
              <a:rPr lang="en-US" sz="3099" dirty="0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3099" dirty="0" err="1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phạm</a:t>
            </a:r>
            <a:r>
              <a:rPr lang="en-US" sz="3099" dirty="0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3099" dirty="0" err="1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Tiếng</a:t>
            </a:r>
            <a:r>
              <a:rPr lang="en-US" sz="3099" dirty="0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3099" dirty="0" err="1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Nhật</a:t>
            </a:r>
            <a:r>
              <a:rPr lang="en-US" sz="3099" dirty="0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, </a:t>
            </a:r>
            <a:r>
              <a:rPr lang="en-US" sz="3099" dirty="0" err="1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Sư</a:t>
            </a:r>
            <a:r>
              <a:rPr lang="en-US" sz="3099" dirty="0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3099" dirty="0" err="1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phạm</a:t>
            </a:r>
            <a:r>
              <a:rPr lang="en-US" sz="3099" dirty="0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3099" dirty="0" err="1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Tiếng</a:t>
            </a:r>
            <a:r>
              <a:rPr lang="en-US" sz="3099" dirty="0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3099" dirty="0" err="1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Hàn</a:t>
            </a:r>
            <a:r>
              <a:rPr lang="en-US" sz="3099" dirty="0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3099" dirty="0" err="1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Quốc</a:t>
            </a:r>
            <a:endParaRPr lang="en-US" sz="3099" dirty="0">
              <a:solidFill>
                <a:srgbClr val="FFFFFF"/>
              </a:solidFill>
              <a:latin typeface="Lora Bold"/>
              <a:ea typeface="Lora Bold"/>
              <a:cs typeface="Lora Bold"/>
              <a:sym typeface="Lora Bold"/>
            </a:endParaRPr>
          </a:p>
        </p:txBody>
      </p:sp>
      <p:grpSp>
        <p:nvGrpSpPr>
          <p:cNvPr id="22" name="Group 22"/>
          <p:cNvGrpSpPr/>
          <p:nvPr/>
        </p:nvGrpSpPr>
        <p:grpSpPr>
          <a:xfrm>
            <a:off x="12087529" y="4809465"/>
            <a:ext cx="5059787" cy="1306225"/>
            <a:chOff x="0" y="0"/>
            <a:chExt cx="3444844" cy="889315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3444844" cy="889315"/>
            </a:xfrm>
            <a:custGeom>
              <a:avLst/>
              <a:gdLst/>
              <a:ahLst/>
              <a:cxnLst/>
              <a:rect l="l" t="t" r="r" b="b"/>
              <a:pathLst>
                <a:path w="3444844" h="889315">
                  <a:moveTo>
                    <a:pt x="0" y="0"/>
                  </a:moveTo>
                  <a:lnTo>
                    <a:pt x="3444844" y="0"/>
                  </a:lnTo>
                  <a:lnTo>
                    <a:pt x="3444844" y="889315"/>
                  </a:lnTo>
                  <a:lnTo>
                    <a:pt x="0" y="889315"/>
                  </a:lnTo>
                  <a:close/>
                </a:path>
              </a:pathLst>
            </a:custGeom>
            <a:solidFill>
              <a:srgbClr val="C53D98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24" name="Group 24"/>
          <p:cNvGrpSpPr/>
          <p:nvPr/>
        </p:nvGrpSpPr>
        <p:grpSpPr>
          <a:xfrm>
            <a:off x="12087529" y="7581457"/>
            <a:ext cx="5059787" cy="2334068"/>
            <a:chOff x="0" y="0"/>
            <a:chExt cx="3444844" cy="1589099"/>
          </a:xfrm>
          <a:solidFill>
            <a:srgbClr val="F29F44"/>
          </a:solidFill>
        </p:grpSpPr>
        <p:sp>
          <p:nvSpPr>
            <p:cNvPr id="25" name="Freeform 25"/>
            <p:cNvSpPr/>
            <p:nvPr/>
          </p:nvSpPr>
          <p:spPr>
            <a:xfrm>
              <a:off x="0" y="0"/>
              <a:ext cx="3444844" cy="1589099"/>
            </a:xfrm>
            <a:custGeom>
              <a:avLst/>
              <a:gdLst/>
              <a:ahLst/>
              <a:cxnLst/>
              <a:rect l="l" t="t" r="r" b="b"/>
              <a:pathLst>
                <a:path w="3444844" h="1589099">
                  <a:moveTo>
                    <a:pt x="0" y="0"/>
                  </a:moveTo>
                  <a:lnTo>
                    <a:pt x="3444844" y="0"/>
                  </a:lnTo>
                  <a:lnTo>
                    <a:pt x="3444844" y="1589099"/>
                  </a:lnTo>
                  <a:lnTo>
                    <a:pt x="0" y="1589099"/>
                  </a:lnTo>
                  <a:close/>
                </a:path>
              </a:pathLst>
            </a:custGeom>
            <a:grpFill/>
            <a:ln w="12700">
              <a:solidFill>
                <a:srgbClr val="000000"/>
              </a:solidFill>
            </a:ln>
          </p:spPr>
        </p:sp>
      </p:grpSp>
      <p:grpSp>
        <p:nvGrpSpPr>
          <p:cNvPr id="26" name="Group 26"/>
          <p:cNvGrpSpPr/>
          <p:nvPr/>
        </p:nvGrpSpPr>
        <p:grpSpPr>
          <a:xfrm>
            <a:off x="12087529" y="6130764"/>
            <a:ext cx="5059787" cy="1603904"/>
            <a:chOff x="0" y="0"/>
            <a:chExt cx="3444844" cy="1091983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3444844" cy="1091983"/>
            </a:xfrm>
            <a:custGeom>
              <a:avLst/>
              <a:gdLst/>
              <a:ahLst/>
              <a:cxnLst/>
              <a:rect l="l" t="t" r="r" b="b"/>
              <a:pathLst>
                <a:path w="3444844" h="1091983">
                  <a:moveTo>
                    <a:pt x="0" y="0"/>
                  </a:moveTo>
                  <a:lnTo>
                    <a:pt x="3444844" y="0"/>
                  </a:lnTo>
                  <a:lnTo>
                    <a:pt x="3444844" y="1091983"/>
                  </a:lnTo>
                  <a:lnTo>
                    <a:pt x="0" y="1091983"/>
                  </a:lnTo>
                  <a:close/>
                </a:path>
              </a:pathLst>
            </a:custGeom>
            <a:solidFill>
              <a:srgbClr val="1995ED"/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id="28" name="TextBox 28"/>
          <p:cNvSpPr txBox="1"/>
          <p:nvPr/>
        </p:nvSpPr>
        <p:spPr>
          <a:xfrm>
            <a:off x="12414684" y="3360092"/>
            <a:ext cx="4732632" cy="10642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39"/>
              </a:lnSpc>
            </a:pPr>
            <a:r>
              <a:rPr lang="en-US" sz="3099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3.800.000 đồng/tháng</a:t>
            </a:r>
          </a:p>
          <a:p>
            <a:pPr algn="l">
              <a:lnSpc>
                <a:spcPts val="4339"/>
              </a:lnSpc>
              <a:spcBef>
                <a:spcPct val="0"/>
              </a:spcBef>
            </a:pPr>
            <a:endParaRPr lang="en-US" sz="3099">
              <a:solidFill>
                <a:srgbClr val="FFFFFF"/>
              </a:solidFill>
              <a:latin typeface="Lora Bold"/>
              <a:ea typeface="Lora Bold"/>
              <a:cs typeface="Lora Bold"/>
              <a:sym typeface="Lora Bold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12414684" y="5080005"/>
            <a:ext cx="4732632" cy="16071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39"/>
              </a:lnSpc>
            </a:pPr>
            <a:r>
              <a:rPr lang="en-US" sz="3099" dirty="0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2.100.000 </a:t>
            </a:r>
            <a:r>
              <a:rPr lang="en-US" sz="3099" dirty="0" err="1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đồng</a:t>
            </a:r>
            <a:r>
              <a:rPr lang="en-US" sz="3099" dirty="0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/</a:t>
            </a:r>
            <a:r>
              <a:rPr lang="en-US" sz="3099" dirty="0" err="1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tháng</a:t>
            </a:r>
            <a:endParaRPr lang="en-US" sz="3099" dirty="0">
              <a:solidFill>
                <a:srgbClr val="FFFFFF"/>
              </a:solidFill>
              <a:latin typeface="Lora Bold"/>
              <a:ea typeface="Lora Bold"/>
              <a:cs typeface="Lora Bold"/>
              <a:sym typeface="Lora Bold"/>
            </a:endParaRPr>
          </a:p>
          <a:p>
            <a:pPr algn="l">
              <a:lnSpc>
                <a:spcPts val="4339"/>
              </a:lnSpc>
            </a:pPr>
            <a:r>
              <a:rPr lang="en-US" sz="3099" dirty="0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</a:p>
          <a:p>
            <a:pPr algn="l">
              <a:lnSpc>
                <a:spcPts val="4339"/>
              </a:lnSpc>
              <a:spcBef>
                <a:spcPct val="0"/>
              </a:spcBef>
            </a:pPr>
            <a:endParaRPr lang="en-US" sz="3099" dirty="0">
              <a:solidFill>
                <a:srgbClr val="FFFFFF"/>
              </a:solidFill>
              <a:latin typeface="Lora Bold"/>
              <a:ea typeface="Lora Bold"/>
              <a:cs typeface="Lora Bold"/>
              <a:sym typeface="Lora Bold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12251107" y="6538144"/>
            <a:ext cx="4732632" cy="16071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39"/>
              </a:lnSpc>
            </a:pPr>
            <a:r>
              <a:rPr lang="en-US" sz="3099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 1.500.000 đồng/tháng</a:t>
            </a:r>
          </a:p>
          <a:p>
            <a:pPr algn="l">
              <a:lnSpc>
                <a:spcPts val="4339"/>
              </a:lnSpc>
            </a:pPr>
            <a:r>
              <a:rPr lang="en-US" sz="3099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</a:p>
          <a:p>
            <a:pPr algn="l">
              <a:lnSpc>
                <a:spcPts val="4339"/>
              </a:lnSpc>
              <a:spcBef>
                <a:spcPct val="0"/>
              </a:spcBef>
            </a:pPr>
            <a:endParaRPr lang="en-US" sz="3099">
              <a:solidFill>
                <a:srgbClr val="FFFFFF"/>
              </a:solidFill>
              <a:latin typeface="Lora Bold"/>
              <a:ea typeface="Lora Bold"/>
              <a:cs typeface="Lora Bold"/>
              <a:sym typeface="Lora Bold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12215162" y="7677518"/>
            <a:ext cx="4768577" cy="3235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39"/>
              </a:lnSpc>
            </a:pPr>
            <a:r>
              <a:rPr lang="en-US" sz="3099" dirty="0" err="1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Thực</a:t>
            </a:r>
            <a:r>
              <a:rPr lang="en-US" sz="3099" dirty="0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3099" dirty="0" err="1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hiện</a:t>
            </a:r>
            <a:r>
              <a:rPr lang="en-US" sz="3099" dirty="0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3099" dirty="0" err="1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theo</a:t>
            </a:r>
            <a:r>
              <a:rPr lang="en-US" sz="3099" dirty="0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3099" dirty="0" err="1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quy</a:t>
            </a:r>
            <a:r>
              <a:rPr lang="en-US" sz="3099" dirty="0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3099" dirty="0" err="1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định</a:t>
            </a:r>
            <a:r>
              <a:rPr lang="en-US" sz="3099" dirty="0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3099" dirty="0" err="1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của</a:t>
            </a:r>
            <a:r>
              <a:rPr lang="en-US" sz="3099" dirty="0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3099" dirty="0" err="1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Nhà</a:t>
            </a:r>
            <a:r>
              <a:rPr lang="en-US" sz="3099" dirty="0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3099" dirty="0" err="1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nước</a:t>
            </a:r>
            <a:r>
              <a:rPr lang="en-US" sz="3099" dirty="0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3099" dirty="0" err="1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về</a:t>
            </a:r>
            <a:r>
              <a:rPr lang="en-US" sz="3099" dirty="0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3099" dirty="0" err="1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chính</a:t>
            </a:r>
            <a:r>
              <a:rPr lang="en-US" sz="3099" dirty="0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3099" dirty="0" err="1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sách</a:t>
            </a:r>
            <a:r>
              <a:rPr lang="en-US" sz="3099" dirty="0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3099" dirty="0" err="1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đối</a:t>
            </a:r>
            <a:r>
              <a:rPr lang="en-US" sz="3099" dirty="0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3099" dirty="0" err="1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với</a:t>
            </a:r>
            <a:r>
              <a:rPr lang="en-US" sz="3099" dirty="0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3099" dirty="0" err="1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sinh</a:t>
            </a:r>
            <a:r>
              <a:rPr lang="en-US" sz="3099" dirty="0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3099" dirty="0" err="1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viên</a:t>
            </a:r>
            <a:r>
              <a:rPr lang="en-US" sz="3099" dirty="0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3099" dirty="0" err="1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sư</a:t>
            </a:r>
            <a:r>
              <a:rPr lang="en-US" sz="3099" dirty="0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3099" dirty="0" err="1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phạm</a:t>
            </a:r>
            <a:endParaRPr lang="en-US" sz="3099" dirty="0">
              <a:solidFill>
                <a:srgbClr val="FFFFFF"/>
              </a:solidFill>
              <a:latin typeface="Lora Bold"/>
              <a:ea typeface="Lora Bold"/>
              <a:cs typeface="Lora Bold"/>
              <a:sym typeface="Lora Bold"/>
            </a:endParaRPr>
          </a:p>
          <a:p>
            <a:pPr algn="ctr">
              <a:lnSpc>
                <a:spcPts val="4339"/>
              </a:lnSpc>
            </a:pPr>
            <a:r>
              <a:rPr lang="en-US" sz="3099" dirty="0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</a:p>
          <a:p>
            <a:pPr algn="ctr">
              <a:lnSpc>
                <a:spcPts val="4339"/>
              </a:lnSpc>
              <a:spcBef>
                <a:spcPct val="0"/>
              </a:spcBef>
            </a:pPr>
            <a:endParaRPr lang="en-US" sz="3099" dirty="0">
              <a:solidFill>
                <a:srgbClr val="FFFFFF"/>
              </a:solidFill>
              <a:latin typeface="Lora Bold"/>
              <a:ea typeface="Lora Bold"/>
              <a:cs typeface="Lora Bold"/>
              <a:sym typeface="Lora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536167" y="3008724"/>
            <a:ext cx="5401980" cy="1000631"/>
            <a:chOff x="0" y="0"/>
            <a:chExt cx="1561275" cy="28920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561275" cy="289202"/>
            </a:xfrm>
            <a:custGeom>
              <a:avLst/>
              <a:gdLst/>
              <a:ahLst/>
              <a:cxnLst/>
              <a:rect l="l" t="t" r="r" b="b"/>
              <a:pathLst>
                <a:path w="1561275" h="289202">
                  <a:moveTo>
                    <a:pt x="35829" y="0"/>
                  </a:moveTo>
                  <a:lnTo>
                    <a:pt x="1525446" y="0"/>
                  </a:lnTo>
                  <a:cubicBezTo>
                    <a:pt x="1545234" y="0"/>
                    <a:pt x="1561275" y="16041"/>
                    <a:pt x="1561275" y="35829"/>
                  </a:cubicBezTo>
                  <a:lnTo>
                    <a:pt x="1561275" y="253372"/>
                  </a:lnTo>
                  <a:cubicBezTo>
                    <a:pt x="1561275" y="273160"/>
                    <a:pt x="1545234" y="289202"/>
                    <a:pt x="1525446" y="289202"/>
                  </a:cubicBezTo>
                  <a:lnTo>
                    <a:pt x="35829" y="289202"/>
                  </a:lnTo>
                  <a:cubicBezTo>
                    <a:pt x="16041" y="289202"/>
                    <a:pt x="0" y="273160"/>
                    <a:pt x="0" y="253372"/>
                  </a:cubicBezTo>
                  <a:lnTo>
                    <a:pt x="0" y="35829"/>
                  </a:lnTo>
                  <a:cubicBezTo>
                    <a:pt x="0" y="16041"/>
                    <a:pt x="16041" y="0"/>
                    <a:pt x="35829" y="0"/>
                  </a:cubicBezTo>
                  <a:close/>
                </a:path>
              </a:pathLst>
            </a:custGeom>
            <a:solidFill>
              <a:srgbClr val="EA7349"/>
            </a:solidFill>
            <a:ln w="38100" cap="rnd">
              <a:solidFill>
                <a:srgbClr val="145DA0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1561275" cy="3273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526242" y="3008724"/>
            <a:ext cx="5401980" cy="1000631"/>
            <a:chOff x="0" y="0"/>
            <a:chExt cx="1561275" cy="28920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561275" cy="289202"/>
            </a:xfrm>
            <a:custGeom>
              <a:avLst/>
              <a:gdLst/>
              <a:ahLst/>
              <a:cxnLst/>
              <a:rect l="l" t="t" r="r" b="b"/>
              <a:pathLst>
                <a:path w="1561275" h="289202">
                  <a:moveTo>
                    <a:pt x="35829" y="0"/>
                  </a:moveTo>
                  <a:lnTo>
                    <a:pt x="1525446" y="0"/>
                  </a:lnTo>
                  <a:cubicBezTo>
                    <a:pt x="1545234" y="0"/>
                    <a:pt x="1561275" y="16041"/>
                    <a:pt x="1561275" y="35829"/>
                  </a:cubicBezTo>
                  <a:lnTo>
                    <a:pt x="1561275" y="253372"/>
                  </a:lnTo>
                  <a:cubicBezTo>
                    <a:pt x="1561275" y="273160"/>
                    <a:pt x="1545234" y="289202"/>
                    <a:pt x="1525446" y="289202"/>
                  </a:cubicBezTo>
                  <a:lnTo>
                    <a:pt x="35829" y="289202"/>
                  </a:lnTo>
                  <a:cubicBezTo>
                    <a:pt x="16041" y="289202"/>
                    <a:pt x="0" y="273160"/>
                    <a:pt x="0" y="253372"/>
                  </a:cubicBezTo>
                  <a:lnTo>
                    <a:pt x="0" y="35829"/>
                  </a:lnTo>
                  <a:cubicBezTo>
                    <a:pt x="0" y="16041"/>
                    <a:pt x="16041" y="0"/>
                    <a:pt x="35829" y="0"/>
                  </a:cubicBezTo>
                  <a:close/>
                </a:path>
              </a:pathLst>
            </a:custGeom>
            <a:solidFill>
              <a:srgbClr val="D83063"/>
            </a:solidFill>
            <a:ln w="38100" cap="rnd">
              <a:solidFill>
                <a:srgbClr val="145DA0"/>
              </a:solidFill>
              <a:prstDash val="solid"/>
              <a:round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1561275" cy="3273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2536167" y="4238344"/>
            <a:ext cx="5401980" cy="5401980"/>
          </a:xfrm>
          <a:custGeom>
            <a:avLst/>
            <a:gdLst/>
            <a:ahLst/>
            <a:cxnLst/>
            <a:rect l="l" t="t" r="r" b="b"/>
            <a:pathLst>
              <a:path w="5401980" h="5401980">
                <a:moveTo>
                  <a:pt x="0" y="0"/>
                </a:moveTo>
                <a:lnTo>
                  <a:pt x="5401980" y="0"/>
                </a:lnTo>
                <a:lnTo>
                  <a:pt x="5401980" y="5401979"/>
                </a:lnTo>
                <a:lnTo>
                  <a:pt x="0" y="540197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0526242" y="4238344"/>
            <a:ext cx="5401980" cy="5401980"/>
          </a:xfrm>
          <a:custGeom>
            <a:avLst/>
            <a:gdLst/>
            <a:ahLst/>
            <a:cxnLst/>
            <a:rect l="l" t="t" r="r" b="b"/>
            <a:pathLst>
              <a:path w="5401980" h="5401980">
                <a:moveTo>
                  <a:pt x="0" y="0"/>
                </a:moveTo>
                <a:lnTo>
                  <a:pt x="5401980" y="0"/>
                </a:lnTo>
                <a:lnTo>
                  <a:pt x="5401980" y="5401979"/>
                </a:lnTo>
                <a:lnTo>
                  <a:pt x="0" y="540197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3012736" y="3147725"/>
            <a:ext cx="4583186" cy="646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19"/>
              </a:lnSpc>
              <a:spcBef>
                <a:spcPct val="0"/>
              </a:spcBef>
            </a:pPr>
            <a:r>
              <a:rPr lang="en-US" sz="3799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Ký túc xá Mỹ Đình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719350" y="3147725"/>
            <a:ext cx="4807456" cy="646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20"/>
              </a:lnSpc>
              <a:spcBef>
                <a:spcPct val="0"/>
              </a:spcBef>
            </a:pPr>
            <a:r>
              <a:rPr lang="en-US" sz="3800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Ký túc xá Ngoại ngữ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6257830" y="1837773"/>
            <a:ext cx="6017897" cy="961402"/>
            <a:chOff x="0" y="0"/>
            <a:chExt cx="1810257" cy="289202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810258" cy="289202"/>
            </a:xfrm>
            <a:custGeom>
              <a:avLst/>
              <a:gdLst/>
              <a:ahLst/>
              <a:cxnLst/>
              <a:rect l="l" t="t" r="r" b="b"/>
              <a:pathLst>
                <a:path w="1810258" h="289202">
                  <a:moveTo>
                    <a:pt x="32162" y="0"/>
                  </a:moveTo>
                  <a:lnTo>
                    <a:pt x="1778096" y="0"/>
                  </a:lnTo>
                  <a:cubicBezTo>
                    <a:pt x="1786625" y="0"/>
                    <a:pt x="1794806" y="3388"/>
                    <a:pt x="1800838" y="9420"/>
                  </a:cubicBezTo>
                  <a:cubicBezTo>
                    <a:pt x="1806869" y="15452"/>
                    <a:pt x="1810258" y="23632"/>
                    <a:pt x="1810258" y="32162"/>
                  </a:cubicBezTo>
                  <a:lnTo>
                    <a:pt x="1810258" y="257039"/>
                  </a:lnTo>
                  <a:cubicBezTo>
                    <a:pt x="1810258" y="274802"/>
                    <a:pt x="1795858" y="289202"/>
                    <a:pt x="1778096" y="289202"/>
                  </a:cubicBezTo>
                  <a:lnTo>
                    <a:pt x="32162" y="289202"/>
                  </a:lnTo>
                  <a:cubicBezTo>
                    <a:pt x="23632" y="289202"/>
                    <a:pt x="15452" y="285813"/>
                    <a:pt x="9420" y="279781"/>
                  </a:cubicBezTo>
                  <a:cubicBezTo>
                    <a:pt x="3388" y="273750"/>
                    <a:pt x="0" y="265569"/>
                    <a:pt x="0" y="257039"/>
                  </a:cubicBezTo>
                  <a:lnTo>
                    <a:pt x="0" y="32162"/>
                  </a:lnTo>
                  <a:cubicBezTo>
                    <a:pt x="0" y="23632"/>
                    <a:pt x="3388" y="15452"/>
                    <a:pt x="9420" y="9420"/>
                  </a:cubicBezTo>
                  <a:cubicBezTo>
                    <a:pt x="15452" y="3388"/>
                    <a:pt x="23632" y="0"/>
                    <a:pt x="32162" y="0"/>
                  </a:cubicBezTo>
                  <a:close/>
                </a:path>
              </a:pathLst>
            </a:custGeom>
            <a:solidFill>
              <a:srgbClr val="FDFDFD"/>
            </a:solidFill>
            <a:ln w="38100" cap="rnd">
              <a:solidFill>
                <a:srgbClr val="145DA0"/>
              </a:solidFill>
              <a:prstDash val="solid"/>
              <a:round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0" y="-28575"/>
              <a:ext cx="1810257" cy="3177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52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6906441" y="1963808"/>
            <a:ext cx="4720673" cy="6718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493"/>
              </a:lnSpc>
              <a:spcBef>
                <a:spcPct val="0"/>
              </a:spcBef>
            </a:pPr>
            <a:r>
              <a:rPr lang="en-US" sz="3923">
                <a:solidFill>
                  <a:srgbClr val="2D76B3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ĐĂNG KÍ NỘI TRÚ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" t="5694" r="1818"/>
          <a:stretch/>
        </p:blipFill>
        <p:spPr>
          <a:xfrm>
            <a:off x="3124200" y="3162300"/>
            <a:ext cx="11963400" cy="6781800"/>
          </a:xfrm>
          <a:prstGeom prst="rect">
            <a:avLst/>
          </a:prstGeom>
        </p:spPr>
      </p:pic>
      <p:grpSp>
        <p:nvGrpSpPr>
          <p:cNvPr id="12" name="Group 7"/>
          <p:cNvGrpSpPr/>
          <p:nvPr/>
        </p:nvGrpSpPr>
        <p:grpSpPr>
          <a:xfrm>
            <a:off x="4153649" y="2001210"/>
            <a:ext cx="9752101" cy="1056395"/>
            <a:chOff x="0" y="-28575"/>
            <a:chExt cx="2933552" cy="317777"/>
          </a:xfrm>
        </p:grpSpPr>
        <p:sp>
          <p:nvSpPr>
            <p:cNvPr id="13" name="Freeform 8"/>
            <p:cNvSpPr/>
            <p:nvPr/>
          </p:nvSpPr>
          <p:spPr>
            <a:xfrm>
              <a:off x="240455" y="0"/>
              <a:ext cx="2475565" cy="289202"/>
            </a:xfrm>
            <a:custGeom>
              <a:avLst/>
              <a:gdLst/>
              <a:ahLst/>
              <a:cxnLst/>
              <a:rect l="l" t="t" r="r" b="b"/>
              <a:pathLst>
                <a:path w="2933552" h="289202">
                  <a:moveTo>
                    <a:pt x="19847" y="0"/>
                  </a:moveTo>
                  <a:lnTo>
                    <a:pt x="2913705" y="0"/>
                  </a:lnTo>
                  <a:cubicBezTo>
                    <a:pt x="2924666" y="0"/>
                    <a:pt x="2933552" y="8886"/>
                    <a:pt x="2933552" y="19847"/>
                  </a:cubicBezTo>
                  <a:lnTo>
                    <a:pt x="2933552" y="269355"/>
                  </a:lnTo>
                  <a:cubicBezTo>
                    <a:pt x="2933552" y="280316"/>
                    <a:pt x="2924666" y="289202"/>
                    <a:pt x="2913705" y="289202"/>
                  </a:cubicBezTo>
                  <a:lnTo>
                    <a:pt x="19847" y="289202"/>
                  </a:lnTo>
                  <a:cubicBezTo>
                    <a:pt x="8886" y="289202"/>
                    <a:pt x="0" y="280316"/>
                    <a:pt x="0" y="269355"/>
                  </a:cubicBezTo>
                  <a:lnTo>
                    <a:pt x="0" y="19847"/>
                  </a:lnTo>
                  <a:cubicBezTo>
                    <a:pt x="0" y="8886"/>
                    <a:pt x="8886" y="0"/>
                    <a:pt x="19847" y="0"/>
                  </a:cubicBezTo>
                  <a:close/>
                </a:path>
              </a:pathLst>
            </a:custGeom>
            <a:solidFill>
              <a:srgbClr val="FFC000"/>
            </a:solidFill>
            <a:ln w="38100" cap="rnd">
              <a:solidFill>
                <a:srgbClr val="145DA0"/>
              </a:solidFill>
              <a:prstDash val="solid"/>
              <a:round/>
            </a:ln>
          </p:spPr>
        </p:sp>
        <p:sp>
          <p:nvSpPr>
            <p:cNvPr id="14" name="TextBox 9"/>
            <p:cNvSpPr txBox="1"/>
            <p:nvPr/>
          </p:nvSpPr>
          <p:spPr>
            <a:xfrm>
              <a:off x="0" y="-28575"/>
              <a:ext cx="2933552" cy="3177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52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5" name="TextBox 10"/>
          <p:cNvSpPr txBox="1"/>
          <p:nvPr/>
        </p:nvSpPr>
        <p:spPr>
          <a:xfrm>
            <a:off x="4496200" y="2151463"/>
            <a:ext cx="9143202" cy="6349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493"/>
              </a:lnSpc>
              <a:spcBef>
                <a:spcPct val="0"/>
              </a:spcBef>
            </a:pPr>
            <a:r>
              <a:rPr lang="en-US" sz="3200" dirty="0">
                <a:solidFill>
                  <a:schemeClr val="bg1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ĐIỂM NHẬP HỌC: GIẢNG ĐƯỜNG A2</a:t>
            </a:r>
          </a:p>
        </p:txBody>
      </p:sp>
    </p:spTree>
    <p:extLst>
      <p:ext uri="{BB962C8B-B14F-4D97-AF65-F5344CB8AC3E}">
        <p14:creationId xmlns:p14="http://schemas.microsoft.com/office/powerpoint/2010/main" val="203537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8" t="6437" r="1846"/>
          <a:stretch/>
        </p:blipFill>
        <p:spPr>
          <a:xfrm>
            <a:off x="-1" y="2645064"/>
            <a:ext cx="9220201" cy="42448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5" t="3132" r="1350" b="15867"/>
          <a:stretch/>
        </p:blipFill>
        <p:spPr>
          <a:xfrm>
            <a:off x="9143997" y="6438900"/>
            <a:ext cx="9144003" cy="3581400"/>
          </a:xfrm>
          <a:prstGeom prst="rect">
            <a:avLst/>
          </a:prstGeom>
        </p:spPr>
      </p:pic>
      <p:grpSp>
        <p:nvGrpSpPr>
          <p:cNvPr id="11" name="Group 7"/>
          <p:cNvGrpSpPr/>
          <p:nvPr/>
        </p:nvGrpSpPr>
        <p:grpSpPr>
          <a:xfrm>
            <a:off x="4343400" y="1939842"/>
            <a:ext cx="11887200" cy="926205"/>
            <a:chOff x="0" y="0"/>
            <a:chExt cx="2933552" cy="289202"/>
          </a:xfrm>
          <a:solidFill>
            <a:srgbClr val="FF33CC"/>
          </a:solidFill>
        </p:grpSpPr>
        <p:sp>
          <p:nvSpPr>
            <p:cNvPr id="16" name="Freeform 8"/>
            <p:cNvSpPr/>
            <p:nvPr/>
          </p:nvSpPr>
          <p:spPr>
            <a:xfrm>
              <a:off x="0" y="0"/>
              <a:ext cx="2933552" cy="289202"/>
            </a:xfrm>
            <a:custGeom>
              <a:avLst/>
              <a:gdLst/>
              <a:ahLst/>
              <a:cxnLst/>
              <a:rect l="l" t="t" r="r" b="b"/>
              <a:pathLst>
                <a:path w="2933552" h="289202">
                  <a:moveTo>
                    <a:pt x="19847" y="0"/>
                  </a:moveTo>
                  <a:lnTo>
                    <a:pt x="2913705" y="0"/>
                  </a:lnTo>
                  <a:cubicBezTo>
                    <a:pt x="2924666" y="0"/>
                    <a:pt x="2933552" y="8886"/>
                    <a:pt x="2933552" y="19847"/>
                  </a:cubicBezTo>
                  <a:lnTo>
                    <a:pt x="2933552" y="269355"/>
                  </a:lnTo>
                  <a:cubicBezTo>
                    <a:pt x="2933552" y="280316"/>
                    <a:pt x="2924666" y="289202"/>
                    <a:pt x="2913705" y="289202"/>
                  </a:cubicBezTo>
                  <a:lnTo>
                    <a:pt x="19847" y="289202"/>
                  </a:lnTo>
                  <a:cubicBezTo>
                    <a:pt x="8886" y="289202"/>
                    <a:pt x="0" y="280316"/>
                    <a:pt x="0" y="269355"/>
                  </a:cubicBezTo>
                  <a:lnTo>
                    <a:pt x="0" y="19847"/>
                  </a:lnTo>
                  <a:cubicBezTo>
                    <a:pt x="0" y="8886"/>
                    <a:pt x="8886" y="0"/>
                    <a:pt x="19847" y="0"/>
                  </a:cubicBezTo>
                  <a:close/>
                </a:path>
              </a:pathLst>
            </a:custGeom>
            <a:grpFill/>
            <a:ln w="38100" cap="rnd">
              <a:solidFill>
                <a:srgbClr val="145DA0"/>
              </a:solidFill>
              <a:prstDash val="solid"/>
              <a:round/>
            </a:ln>
          </p:spPr>
        </p:sp>
        <p:sp>
          <p:nvSpPr>
            <p:cNvPr id="17" name="TextBox 9"/>
            <p:cNvSpPr txBox="1"/>
            <p:nvPr/>
          </p:nvSpPr>
          <p:spPr>
            <a:xfrm>
              <a:off x="0" y="-28575"/>
              <a:ext cx="2933552" cy="317777"/>
            </a:xfrm>
            <a:prstGeom prst="rect">
              <a:avLst/>
            </a:prstGeom>
            <a:solidFill>
              <a:srgbClr val="D60093"/>
            </a:solidFill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52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8" name="TextBox 10"/>
          <p:cNvSpPr txBox="1"/>
          <p:nvPr/>
        </p:nvSpPr>
        <p:spPr>
          <a:xfrm>
            <a:off x="4562454" y="2000586"/>
            <a:ext cx="12811146" cy="6283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5493"/>
              </a:lnSpc>
              <a:spcBef>
                <a:spcPct val="0"/>
              </a:spcBef>
            </a:pPr>
            <a:r>
              <a:rPr lang="en-US" sz="3000" dirty="0">
                <a:solidFill>
                  <a:schemeClr val="bg1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ĐIỂM NHẬP HỌC: </a:t>
            </a:r>
            <a:r>
              <a:rPr lang="en-US" sz="3000" dirty="0" smtClean="0">
                <a:solidFill>
                  <a:schemeClr val="bg1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NHÀ C1,C2 KHU CÔNG TRÌNH KHOA PHÁP</a:t>
            </a:r>
            <a:endParaRPr lang="en-US" sz="3000" dirty="0">
              <a:solidFill>
                <a:schemeClr val="bg1"/>
              </a:solidFill>
              <a:latin typeface="Open Sans Extra Bold"/>
              <a:ea typeface="Open Sans Extra Bold"/>
              <a:cs typeface="Open Sans Extra Bold"/>
              <a:sym typeface="Open Sans Extra Bold"/>
            </a:endParaRPr>
          </a:p>
        </p:txBody>
      </p:sp>
    </p:spTree>
    <p:extLst>
      <p:ext uri="{BB962C8B-B14F-4D97-AF65-F5344CB8AC3E}">
        <p14:creationId xmlns:p14="http://schemas.microsoft.com/office/powerpoint/2010/main" val="201857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295</Words>
  <Application>Microsoft Office PowerPoint</Application>
  <PresentationFormat>Custom</PresentationFormat>
  <Paragraphs>47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Lora Bold</vt:lpstr>
      <vt:lpstr>Open Sans Extra Bold</vt:lpstr>
      <vt:lpstr>Calibri</vt:lpstr>
      <vt:lpstr>Lora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Hướng dẫn QH.2024 nhập học</dc:title>
  <dc:creator>DELL</dc:creator>
  <cp:lastModifiedBy>DELL</cp:lastModifiedBy>
  <cp:revision>18</cp:revision>
  <dcterms:created xsi:type="dcterms:W3CDTF">2006-08-16T00:00:00Z</dcterms:created>
  <dcterms:modified xsi:type="dcterms:W3CDTF">2024-08-19T06:41:02Z</dcterms:modified>
  <dc:identifier>DAGN5nchayA</dc:identifier>
</cp:coreProperties>
</file>