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8" r:id="rId3"/>
    <p:sldId id="289" r:id="rId4"/>
    <p:sldId id="287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9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6" r:id="rId22"/>
    <p:sldId id="277" r:id="rId23"/>
    <p:sldId id="283" r:id="rId24"/>
    <p:sldId id="284" r:id="rId25"/>
    <p:sldId id="278" r:id="rId26"/>
    <p:sldId id="279" r:id="rId27"/>
    <p:sldId id="280" r:id="rId28"/>
    <p:sldId id="281" r:id="rId29"/>
    <p:sldId id="282" r:id="rId30"/>
    <p:sldId id="259" r:id="rId31"/>
    <p:sldId id="260" r:id="rId32"/>
    <p:sldId id="261" r:id="rId33"/>
    <p:sldId id="285" r:id="rId34"/>
    <p:sldId id="262" r:id="rId35"/>
  </p:sldIdLst>
  <p:sldSz cx="18288000" cy="10287000"/>
  <p:notesSz cx="6858000" cy="9144000"/>
  <p:embeddedFontLst>
    <p:embeddedFont>
      <p:font typeface="Baloo" panose="020B0604020202020204" charset="0"/>
      <p:regular r:id="rId36"/>
    </p:embeddedFont>
    <p:embeddedFont>
      <p:font typeface="Lora" pitchFamily="2" charset="0"/>
      <p:regular r:id="rId37"/>
      <p:bold r:id="rId38"/>
      <p:italic r:id="rId39"/>
      <p:boldItalic r:id="rId40"/>
    </p:embeddedFont>
    <p:embeddedFont>
      <p:font typeface="Lora Bold" charset="0"/>
      <p:regular r:id="rId41"/>
    </p:embeddedFont>
    <p:embeddedFont>
      <p:font typeface="Lora Bold Italics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hyperlink" Target="https://bit.ly/C%C4%90RNN2QH202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hyperlink" Target="https://bit.ly/C%C4%90RNN2QH202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2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1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2.sv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daotao.vnu.edu.vn/" TargetMode="External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2.svg"/><Relationship Id="rId5" Type="http://schemas.openxmlformats.org/officeDocument/2006/relationships/image" Target="../media/image20.sv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hyperlink" Target="http://daotao.ulis.vnu.edu.v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dangkyhoc.vnu.edu.vn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12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3.png"/><Relationship Id="rId5" Type="http://schemas.openxmlformats.org/officeDocument/2006/relationships/image" Target="../media/image20.svg"/><Relationship Id="rId10" Type="http://schemas.openxmlformats.org/officeDocument/2006/relationships/image" Target="../media/image12.sv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2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1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2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1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image" Target="../media/image38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hyperlink" Target="https://bit.ly/C%C4%90RNN2QH202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2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1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12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7.png"/><Relationship Id="rId5" Type="http://schemas.openxmlformats.org/officeDocument/2006/relationships/image" Target="../media/image10.svg"/><Relationship Id="rId10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2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4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10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1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15.png"/><Relationship Id="rId7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5.png"/><Relationship Id="rId7" Type="http://schemas.openxmlformats.org/officeDocument/2006/relationships/image" Target="../media/image1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725120" y="-98286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169384" y="3058369"/>
            <a:ext cx="11405000" cy="5909864"/>
          </a:xfrm>
          <a:custGeom>
            <a:avLst/>
            <a:gdLst/>
            <a:ahLst/>
            <a:cxnLst/>
            <a:rect l="l" t="t" r="r" b="b"/>
            <a:pathLst>
              <a:path w="11405000" h="5909864">
                <a:moveTo>
                  <a:pt x="0" y="0"/>
                </a:moveTo>
                <a:lnTo>
                  <a:pt x="11405000" y="0"/>
                </a:lnTo>
                <a:lnTo>
                  <a:pt x="11405000" y="5909864"/>
                </a:lnTo>
                <a:lnTo>
                  <a:pt x="0" y="590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91924" y="5636125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3"/>
                </a:lnTo>
                <a:lnTo>
                  <a:pt x="0" y="1100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91972">
            <a:off x="14470294" y="1329933"/>
            <a:ext cx="2751926" cy="2726909"/>
          </a:xfrm>
          <a:custGeom>
            <a:avLst/>
            <a:gdLst/>
            <a:ahLst/>
            <a:cxnLst/>
            <a:rect l="l" t="t" r="r" b="b"/>
            <a:pathLst>
              <a:path w="2751926" h="2726909">
                <a:moveTo>
                  <a:pt x="0" y="0"/>
                </a:moveTo>
                <a:lnTo>
                  <a:pt x="2751926" y="0"/>
                </a:lnTo>
                <a:lnTo>
                  <a:pt x="2751926" y="2726909"/>
                </a:lnTo>
                <a:lnTo>
                  <a:pt x="0" y="2726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681841" y="5920969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8" y="0"/>
                </a:lnTo>
                <a:lnTo>
                  <a:pt x="1154918" y="1288613"/>
                </a:lnTo>
                <a:lnTo>
                  <a:pt x="0" y="12886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049988">
            <a:off x="-780442" y="8597639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0" y="0"/>
                </a:moveTo>
                <a:lnTo>
                  <a:pt x="4511085" y="0"/>
                </a:lnTo>
                <a:lnTo>
                  <a:pt x="4511085" y="5683256"/>
                </a:lnTo>
                <a:lnTo>
                  <a:pt x="0" y="5683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471831" y="5429197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80" y="0"/>
                </a:lnTo>
                <a:lnTo>
                  <a:pt x="1833980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677424">
            <a:off x="-1415710" y="-1848331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214570" y="-760755"/>
            <a:ext cx="2532333" cy="2953158"/>
          </a:xfrm>
          <a:custGeom>
            <a:avLst/>
            <a:gdLst/>
            <a:ahLst/>
            <a:cxnLst/>
            <a:rect l="l" t="t" r="r" b="b"/>
            <a:pathLst>
              <a:path w="2532333" h="2953158">
                <a:moveTo>
                  <a:pt x="0" y="0"/>
                </a:moveTo>
                <a:lnTo>
                  <a:pt x="2532333" y="0"/>
                </a:lnTo>
                <a:lnTo>
                  <a:pt x="2532333" y="2953158"/>
                </a:lnTo>
                <a:lnTo>
                  <a:pt x="0" y="2953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770339">
            <a:off x="1399569" y="3058369"/>
            <a:ext cx="1978504" cy="1884974"/>
          </a:xfrm>
          <a:custGeom>
            <a:avLst/>
            <a:gdLst/>
            <a:ahLst/>
            <a:cxnLst/>
            <a:rect l="l" t="t" r="r" b="b"/>
            <a:pathLst>
              <a:path w="1978504" h="1884974">
                <a:moveTo>
                  <a:pt x="0" y="0"/>
                </a:moveTo>
                <a:lnTo>
                  <a:pt x="1978503" y="0"/>
                </a:lnTo>
                <a:lnTo>
                  <a:pt x="1978503" y="1884975"/>
                </a:lnTo>
                <a:lnTo>
                  <a:pt x="0" y="18849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700000">
            <a:off x="11422985" y="418817"/>
            <a:ext cx="979994" cy="933667"/>
          </a:xfrm>
          <a:custGeom>
            <a:avLst/>
            <a:gdLst/>
            <a:ahLst/>
            <a:cxnLst/>
            <a:rect l="l" t="t" r="r" b="b"/>
            <a:pathLst>
              <a:path w="979994" h="933667">
                <a:moveTo>
                  <a:pt x="0" y="0"/>
                </a:moveTo>
                <a:lnTo>
                  <a:pt x="979993" y="0"/>
                </a:lnTo>
                <a:lnTo>
                  <a:pt x="979993" y="933667"/>
                </a:lnTo>
                <a:lnTo>
                  <a:pt x="0" y="9336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257047" y="5104996"/>
            <a:ext cx="11229674" cy="6412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0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CHÀO ĐÓN </a:t>
            </a:r>
          </a:p>
          <a:p>
            <a:pPr algn="ctr">
              <a:lnSpc>
                <a:spcPts val="12500"/>
              </a:lnSpc>
            </a:pPr>
            <a:r>
              <a:rPr lang="en-US" sz="10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khóa</a:t>
            </a:r>
            <a:r>
              <a:rPr lang="en-US" sz="10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QH2024.F1</a:t>
            </a:r>
          </a:p>
          <a:p>
            <a:pPr algn="ctr">
              <a:lnSpc>
                <a:spcPts val="12500"/>
              </a:lnSpc>
            </a:pPr>
            <a:endParaRPr lang="en-US" sz="9600" dirty="0">
              <a:solidFill>
                <a:srgbClr val="5D3E24"/>
              </a:solidFill>
              <a:latin typeface="Baloo"/>
              <a:ea typeface="Baloo"/>
              <a:cs typeface="Baloo"/>
              <a:sym typeface="Baloo"/>
            </a:endParaRPr>
          </a:p>
          <a:p>
            <a:pPr algn="ctr">
              <a:lnSpc>
                <a:spcPts val="12500"/>
              </a:lnSpc>
            </a:pPr>
            <a:endParaRPr lang="en-US" sz="10000" dirty="0">
              <a:solidFill>
                <a:srgbClr val="5D3E24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35125">
            <a:off x="1165391" y="2434220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6840821" y="5600802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750733" y="2632551"/>
            <a:ext cx="12786533" cy="6625749"/>
          </a:xfrm>
          <a:custGeom>
            <a:avLst/>
            <a:gdLst/>
            <a:ahLst/>
            <a:cxnLst/>
            <a:rect l="l" t="t" r="r" b="b"/>
            <a:pathLst>
              <a:path w="12786533" h="6625749">
                <a:moveTo>
                  <a:pt x="0" y="0"/>
                </a:moveTo>
                <a:lnTo>
                  <a:pt x="12786534" y="0"/>
                </a:lnTo>
                <a:lnTo>
                  <a:pt x="12786534" y="6625749"/>
                </a:lnTo>
                <a:lnTo>
                  <a:pt x="0" y="6625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173274" y="6755313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2"/>
                </a:lnTo>
                <a:lnTo>
                  <a:pt x="0" y="1100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59807" y="3356194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286364" y="1266825"/>
            <a:ext cx="10158979" cy="97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80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Học phần ngoại ngữ 2</a:t>
            </a:r>
          </a:p>
        </p:txBody>
      </p:sp>
      <p:sp>
        <p:nvSpPr>
          <p:cNvPr id="8" name="Freeform 8"/>
          <p:cNvSpPr/>
          <p:nvPr/>
        </p:nvSpPr>
        <p:spPr>
          <a:xfrm rot="1751388">
            <a:off x="-935829" y="-774598"/>
            <a:ext cx="3860617" cy="3924388"/>
          </a:xfrm>
          <a:custGeom>
            <a:avLst/>
            <a:gdLst/>
            <a:ahLst/>
            <a:cxnLst/>
            <a:rect l="l" t="t" r="r" b="b"/>
            <a:pathLst>
              <a:path w="3860617" h="3924388">
                <a:moveTo>
                  <a:pt x="0" y="0"/>
                </a:moveTo>
                <a:lnTo>
                  <a:pt x="3860618" y="0"/>
                </a:lnTo>
                <a:lnTo>
                  <a:pt x="3860618" y="3924389"/>
                </a:lnTo>
                <a:lnTo>
                  <a:pt x="0" y="3924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810636">
            <a:off x="15303702" y="361643"/>
            <a:ext cx="1157000" cy="1102305"/>
          </a:xfrm>
          <a:custGeom>
            <a:avLst/>
            <a:gdLst/>
            <a:ahLst/>
            <a:cxnLst/>
            <a:rect l="l" t="t" r="r" b="b"/>
            <a:pathLst>
              <a:path w="1157000" h="1102305">
                <a:moveTo>
                  <a:pt x="0" y="0"/>
                </a:moveTo>
                <a:lnTo>
                  <a:pt x="1157000" y="0"/>
                </a:lnTo>
                <a:lnTo>
                  <a:pt x="1157000" y="1102305"/>
                </a:lnTo>
                <a:lnTo>
                  <a:pt x="0" y="11023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727740">
            <a:off x="16849257" y="1532646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80" y="0"/>
                </a:lnTo>
                <a:lnTo>
                  <a:pt x="1833980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807579" y="3725819"/>
            <a:ext cx="4297473" cy="4198005"/>
            <a:chOff x="0" y="0"/>
            <a:chExt cx="4828540" cy="4716780"/>
          </a:xfrm>
        </p:grpSpPr>
        <p:sp>
          <p:nvSpPr>
            <p:cNvPr id="12" name="Freeform 12">
              <a:hlinkClick r:id="rId14" tooltip="https://bit.ly/C%C4%90RNN2QH2024"/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15"/>
              <a:stretch>
                <a:fillRect t="-1211" b="-1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842657" y="3377032"/>
            <a:ext cx="6503423" cy="5220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Sinh viên </a:t>
            </a:r>
            <a:r>
              <a:rPr lang="en-US" sz="3699" u="sng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đã có chứng chỉ</a:t>
            </a:r>
            <a:r>
              <a:rPr lang="en-US" sz="3699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ngoại ngữ đạt chuẩn đầu ra theo yêu cầu của chương trình đào tạo </a:t>
            </a:r>
          </a:p>
          <a:p>
            <a:pPr algn="just">
              <a:lnSpc>
                <a:spcPts val="5179"/>
              </a:lnSpc>
            </a:pPr>
            <a:r>
              <a:rPr lang="en-US" sz="3699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--&gt; nộp trong vòng </a:t>
            </a:r>
            <a:r>
              <a:rPr lang="en-US" sz="3699" u="sng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30 ngày</a:t>
            </a:r>
            <a:r>
              <a:rPr lang="en-US" sz="3699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kể từ ngày nhập học (xem danh mục các chứng chỉ hợp lệ), quy định nộp tại đây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35125">
            <a:off x="1165391" y="2434220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6840821" y="5600802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750733" y="2632551"/>
            <a:ext cx="12786533" cy="6625749"/>
          </a:xfrm>
          <a:custGeom>
            <a:avLst/>
            <a:gdLst/>
            <a:ahLst/>
            <a:cxnLst/>
            <a:rect l="l" t="t" r="r" b="b"/>
            <a:pathLst>
              <a:path w="12786533" h="6625749">
                <a:moveTo>
                  <a:pt x="0" y="0"/>
                </a:moveTo>
                <a:lnTo>
                  <a:pt x="12786534" y="0"/>
                </a:lnTo>
                <a:lnTo>
                  <a:pt x="12786534" y="6625749"/>
                </a:lnTo>
                <a:lnTo>
                  <a:pt x="0" y="6625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173274" y="6755313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2"/>
                </a:lnTo>
                <a:lnTo>
                  <a:pt x="0" y="1100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59807" y="3356194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751388">
            <a:off x="-935829" y="-774598"/>
            <a:ext cx="3860617" cy="3924388"/>
          </a:xfrm>
          <a:custGeom>
            <a:avLst/>
            <a:gdLst/>
            <a:ahLst/>
            <a:cxnLst/>
            <a:rect l="l" t="t" r="r" b="b"/>
            <a:pathLst>
              <a:path w="3860617" h="3924388">
                <a:moveTo>
                  <a:pt x="0" y="0"/>
                </a:moveTo>
                <a:lnTo>
                  <a:pt x="3860618" y="0"/>
                </a:lnTo>
                <a:lnTo>
                  <a:pt x="3860618" y="3924389"/>
                </a:lnTo>
                <a:lnTo>
                  <a:pt x="0" y="3924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810636">
            <a:off x="15303702" y="361643"/>
            <a:ext cx="1157000" cy="1102305"/>
          </a:xfrm>
          <a:custGeom>
            <a:avLst/>
            <a:gdLst/>
            <a:ahLst/>
            <a:cxnLst/>
            <a:rect l="l" t="t" r="r" b="b"/>
            <a:pathLst>
              <a:path w="1157000" h="1102305">
                <a:moveTo>
                  <a:pt x="0" y="0"/>
                </a:moveTo>
                <a:lnTo>
                  <a:pt x="1157000" y="0"/>
                </a:lnTo>
                <a:lnTo>
                  <a:pt x="1157000" y="1102305"/>
                </a:lnTo>
                <a:lnTo>
                  <a:pt x="0" y="11023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727740">
            <a:off x="16849257" y="1532646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80" y="0"/>
                </a:lnTo>
                <a:lnTo>
                  <a:pt x="1833980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860430" y="3657630"/>
            <a:ext cx="4297473" cy="4198005"/>
            <a:chOff x="0" y="0"/>
            <a:chExt cx="4828540" cy="4716780"/>
          </a:xfrm>
        </p:grpSpPr>
        <p:sp>
          <p:nvSpPr>
            <p:cNvPr id="11" name="Freeform 11">
              <a:hlinkClick r:id="rId14" tooltip="https://bit.ly/C%C4%90RNN2QH2024"/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15"/>
              <a:stretch>
                <a:fillRect t="-1211" b="-1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286364" y="1266825"/>
            <a:ext cx="10158979" cy="97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80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Học phần ngoại ngữ 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36627" y="3377032"/>
            <a:ext cx="6709453" cy="456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Sinh viên </a:t>
            </a:r>
            <a:r>
              <a:rPr lang="en-US" sz="3699" u="sng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chưa đạt chuẩn đầu ra</a:t>
            </a:r>
            <a:r>
              <a:rPr lang="en-US" sz="3699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theo yêu cầu của CTĐT</a:t>
            </a:r>
          </a:p>
          <a:p>
            <a:pPr algn="just">
              <a:lnSpc>
                <a:spcPts val="5179"/>
              </a:lnSpc>
            </a:pPr>
            <a:r>
              <a:rPr lang="en-US" sz="3699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--&gt; Sinh viên cần đăng ký các lớp học phần ngoại ngữ 2, xem chi tiết Hướng dẫn học ngoại ngữ 2 tại đây</a:t>
            </a:r>
          </a:p>
          <a:p>
            <a:pPr algn="just">
              <a:lnSpc>
                <a:spcPts val="5179"/>
              </a:lnSpc>
            </a:pPr>
            <a:endParaRPr lang="en-US" sz="3699">
              <a:solidFill>
                <a:srgbClr val="5D3E24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627132" y="-98286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169384" y="2381545"/>
            <a:ext cx="11255386" cy="5832336"/>
          </a:xfrm>
          <a:custGeom>
            <a:avLst/>
            <a:gdLst/>
            <a:ahLst/>
            <a:cxnLst/>
            <a:rect l="l" t="t" r="r" b="b"/>
            <a:pathLst>
              <a:path w="11255386" h="5832336">
                <a:moveTo>
                  <a:pt x="0" y="0"/>
                </a:moveTo>
                <a:lnTo>
                  <a:pt x="11255385" y="0"/>
                </a:lnTo>
                <a:lnTo>
                  <a:pt x="11255385" y="5832336"/>
                </a:lnTo>
                <a:lnTo>
                  <a:pt x="0" y="5832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49653" y="5559276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3"/>
                </a:lnTo>
                <a:lnTo>
                  <a:pt x="0" y="1100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91972">
            <a:off x="15355682" y="391372"/>
            <a:ext cx="2751926" cy="2726909"/>
          </a:xfrm>
          <a:custGeom>
            <a:avLst/>
            <a:gdLst/>
            <a:ahLst/>
            <a:cxnLst/>
            <a:rect l="l" t="t" r="r" b="b"/>
            <a:pathLst>
              <a:path w="2751926" h="2726909">
                <a:moveTo>
                  <a:pt x="0" y="0"/>
                </a:moveTo>
                <a:lnTo>
                  <a:pt x="2751927" y="0"/>
                </a:lnTo>
                <a:lnTo>
                  <a:pt x="2751927" y="2726909"/>
                </a:lnTo>
                <a:lnTo>
                  <a:pt x="0" y="2726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847310" y="5796398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049988">
            <a:off x="-780442" y="8597639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0" y="0"/>
                </a:moveTo>
                <a:lnTo>
                  <a:pt x="4511085" y="0"/>
                </a:lnTo>
                <a:lnTo>
                  <a:pt x="4511085" y="5683256"/>
                </a:lnTo>
                <a:lnTo>
                  <a:pt x="0" y="5683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5247465" y="7187335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79" y="0"/>
                </a:lnTo>
                <a:lnTo>
                  <a:pt x="1833979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677424">
            <a:off x="-1415710" y="-1848331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214570" y="-760755"/>
            <a:ext cx="2532333" cy="2953158"/>
          </a:xfrm>
          <a:custGeom>
            <a:avLst/>
            <a:gdLst/>
            <a:ahLst/>
            <a:cxnLst/>
            <a:rect l="l" t="t" r="r" b="b"/>
            <a:pathLst>
              <a:path w="2532333" h="2953158">
                <a:moveTo>
                  <a:pt x="0" y="0"/>
                </a:moveTo>
                <a:lnTo>
                  <a:pt x="2532333" y="0"/>
                </a:lnTo>
                <a:lnTo>
                  <a:pt x="2532333" y="2953158"/>
                </a:lnTo>
                <a:lnTo>
                  <a:pt x="0" y="2953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700000">
            <a:off x="11422985" y="418817"/>
            <a:ext cx="979994" cy="933667"/>
          </a:xfrm>
          <a:custGeom>
            <a:avLst/>
            <a:gdLst/>
            <a:ahLst/>
            <a:cxnLst/>
            <a:rect l="l" t="t" r="r" b="b"/>
            <a:pathLst>
              <a:path w="979994" h="933667">
                <a:moveTo>
                  <a:pt x="0" y="0"/>
                </a:moveTo>
                <a:lnTo>
                  <a:pt x="979993" y="0"/>
                </a:lnTo>
                <a:lnTo>
                  <a:pt x="979993" y="933667"/>
                </a:lnTo>
                <a:lnTo>
                  <a:pt x="0" y="9336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361511" y="3846738"/>
            <a:ext cx="10871131" cy="294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00"/>
              </a:lnSpc>
            </a:pPr>
            <a:r>
              <a:rPr lang="en-US" sz="100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Cách thức đăng ký lớp học phần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726B119-9516-429D-1A9A-EAFF7D328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7"/>
          <a:stretch/>
        </p:blipFill>
        <p:spPr>
          <a:xfrm>
            <a:off x="0" y="723900"/>
            <a:ext cx="18288000" cy="95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18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4480" y="8520171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3"/>
                </a:lnTo>
                <a:lnTo>
                  <a:pt x="0" y="1100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751388">
            <a:off x="-935829" y="-774598"/>
            <a:ext cx="3860617" cy="3924388"/>
          </a:xfrm>
          <a:custGeom>
            <a:avLst/>
            <a:gdLst/>
            <a:ahLst/>
            <a:cxnLst/>
            <a:rect l="l" t="t" r="r" b="b"/>
            <a:pathLst>
              <a:path w="3860617" h="3924388">
                <a:moveTo>
                  <a:pt x="0" y="0"/>
                </a:moveTo>
                <a:lnTo>
                  <a:pt x="3860618" y="0"/>
                </a:lnTo>
                <a:lnTo>
                  <a:pt x="3860618" y="3924389"/>
                </a:lnTo>
                <a:lnTo>
                  <a:pt x="0" y="3924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469256">
            <a:off x="15310837" y="478801"/>
            <a:ext cx="1599780" cy="3106370"/>
          </a:xfrm>
          <a:custGeom>
            <a:avLst/>
            <a:gdLst/>
            <a:ahLst/>
            <a:cxnLst/>
            <a:rect l="l" t="t" r="r" b="b"/>
            <a:pathLst>
              <a:path w="1599780" h="3106370">
                <a:moveTo>
                  <a:pt x="0" y="0"/>
                </a:moveTo>
                <a:lnTo>
                  <a:pt x="1599780" y="0"/>
                </a:lnTo>
                <a:lnTo>
                  <a:pt x="1599780" y="3106369"/>
                </a:lnTo>
                <a:lnTo>
                  <a:pt x="0" y="31063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572433" y="1635283"/>
            <a:ext cx="13143133" cy="7623017"/>
          </a:xfrm>
          <a:custGeom>
            <a:avLst/>
            <a:gdLst/>
            <a:ahLst/>
            <a:cxnLst/>
            <a:rect l="l" t="t" r="r" b="b"/>
            <a:pathLst>
              <a:path w="13143133" h="7623017">
                <a:moveTo>
                  <a:pt x="0" y="0"/>
                </a:moveTo>
                <a:lnTo>
                  <a:pt x="13143134" y="0"/>
                </a:lnTo>
                <a:lnTo>
                  <a:pt x="13143134" y="7623017"/>
                </a:lnTo>
                <a:lnTo>
                  <a:pt x="0" y="7623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852098" y="4110718"/>
            <a:ext cx="9190773" cy="331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 </a:t>
            </a: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xem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clip </a:t>
            </a: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hướng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dẫn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lớp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phần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tại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địa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chỉ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http://daotao.vnu.edu.vn 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mục</a:t>
            </a:r>
            <a:r>
              <a:rPr lang="en-US" sz="38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video 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“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Hướng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dẫn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sử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dụng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Cổng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thông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tin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đào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tạo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-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Đăng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ký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”</a:t>
            </a:r>
          </a:p>
        </p:txBody>
      </p:sp>
      <p:sp>
        <p:nvSpPr>
          <p:cNvPr id="7" name="Freeform 7"/>
          <p:cNvSpPr/>
          <p:nvPr/>
        </p:nvSpPr>
        <p:spPr>
          <a:xfrm rot="-2245019" flipH="1">
            <a:off x="15415901" y="7806419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4511084" y="0"/>
                </a:moveTo>
                <a:lnTo>
                  <a:pt x="0" y="0"/>
                </a:lnTo>
                <a:lnTo>
                  <a:pt x="0" y="5683256"/>
                </a:lnTo>
                <a:lnTo>
                  <a:pt x="4511084" y="5683256"/>
                </a:lnTo>
                <a:lnTo>
                  <a:pt x="451108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7662743" y="-1614385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770339">
            <a:off x="1306791" y="248382"/>
            <a:ext cx="1638071" cy="1560635"/>
          </a:xfrm>
          <a:custGeom>
            <a:avLst/>
            <a:gdLst/>
            <a:ahLst/>
            <a:cxnLst/>
            <a:rect l="l" t="t" r="r" b="b"/>
            <a:pathLst>
              <a:path w="1638071" h="1560635">
                <a:moveTo>
                  <a:pt x="0" y="0"/>
                </a:moveTo>
                <a:lnTo>
                  <a:pt x="1638071" y="0"/>
                </a:lnTo>
                <a:lnTo>
                  <a:pt x="1638071" y="1560636"/>
                </a:lnTo>
                <a:lnTo>
                  <a:pt x="0" y="156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67665" y="1257581"/>
            <a:ext cx="15133474" cy="8498330"/>
          </a:xfrm>
          <a:custGeom>
            <a:avLst/>
            <a:gdLst/>
            <a:ahLst/>
            <a:cxnLst/>
            <a:rect l="l" t="t" r="r" b="b"/>
            <a:pathLst>
              <a:path w="15133474" h="8498330">
                <a:moveTo>
                  <a:pt x="0" y="0"/>
                </a:moveTo>
                <a:lnTo>
                  <a:pt x="15133474" y="0"/>
                </a:lnTo>
                <a:lnTo>
                  <a:pt x="15133474" y="8498330"/>
                </a:lnTo>
                <a:lnTo>
                  <a:pt x="0" y="8498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709916" y="1848222"/>
            <a:ext cx="12523727" cy="9428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9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Bước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1: 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Sinh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xem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Thời</a:t>
            </a:r>
            <a:r>
              <a:rPr lang="en-US" sz="2899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khóa</a:t>
            </a:r>
            <a:r>
              <a:rPr lang="en-US" sz="2899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biểu</a:t>
            </a:r>
            <a:r>
              <a:rPr lang="en-US" sz="2899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các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phần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chung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kỳ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1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năm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2024-2025; </a:t>
            </a:r>
            <a:r>
              <a:rPr lang="en-US" sz="2899" dirty="0" err="1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Kế</a:t>
            </a:r>
            <a:r>
              <a:rPr lang="en-US" sz="2899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hoạch</a:t>
            </a:r>
            <a:r>
              <a:rPr lang="en-US" sz="2899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khóa</a:t>
            </a:r>
            <a:r>
              <a:rPr lang="en-US" sz="2899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899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để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lựa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chọn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thời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khóa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biểu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theo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đúng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CTĐT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 Sinh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chọn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1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trong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2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cách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sau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: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     - </a:t>
            </a:r>
            <a:r>
              <a:rPr lang="en-US" sz="2899" dirty="0" err="1">
                <a:solidFill>
                  <a:srgbClr val="5D3E24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Cách</a:t>
            </a:r>
            <a:r>
              <a:rPr lang="en-US" sz="2899" dirty="0">
                <a:solidFill>
                  <a:srgbClr val="5D3E24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1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: Sinh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vào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trang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Portal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2899" u="sng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  <a:hlinkClick r:id="rId8" tooltip="http://daotao.vnu.edu.vn/"/>
              </a:rPr>
              <a:t>http://daotao.vnu.edu.vn/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        +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Nhập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truy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cập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là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mã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số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sinh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,     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ví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dụ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: 24040123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          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Mật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khẩu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nhập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là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mã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số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sinh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hoặc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mật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khẩu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đã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đổi</a:t>
            </a:r>
            <a:endParaRPr lang="en-US" sz="2899" dirty="0">
              <a:solidFill>
                <a:srgbClr val="5D3E24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(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Lưu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ý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: Sinh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thay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đổi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ngay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sau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lần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nhập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đầu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và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thay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mật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khẩu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định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kỳ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).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       + Sinh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vào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mục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“Danh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sách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biểu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mẫu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”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tải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và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xem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các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thông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tin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     - </a:t>
            </a:r>
            <a:r>
              <a:rPr lang="en-US" sz="2899" dirty="0" err="1">
                <a:solidFill>
                  <a:srgbClr val="5D3E24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Cách</a:t>
            </a:r>
            <a:r>
              <a:rPr lang="en-US" sz="2899" dirty="0">
                <a:solidFill>
                  <a:srgbClr val="5D3E24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2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: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 Sinh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vào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Website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trường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theo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địa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chỉ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2899" u="sng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  <a:hlinkClick r:id="rId9" tooltip="http://daotao.ulis.vnu.edu.vn"/>
              </a:rPr>
              <a:t>http://daotao.ulis.vnu.edu.vn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xem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mục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“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Thời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khóa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biểu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”;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mục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“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Kế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hoạch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đào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tạo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” ở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cột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Danh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mục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bên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phải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algn="l">
              <a:lnSpc>
                <a:spcPts val="4059"/>
              </a:lnSpc>
            </a:pPr>
            <a:endParaRPr lang="en-US" sz="2899" dirty="0">
              <a:solidFill>
                <a:srgbClr val="5D3E24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059"/>
              </a:lnSpc>
            </a:pPr>
            <a:endParaRPr lang="en-US" sz="2899" dirty="0">
              <a:solidFill>
                <a:srgbClr val="5D3E24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059"/>
              </a:lnSpc>
            </a:pPr>
            <a:endParaRPr lang="en-US" sz="2899" dirty="0">
              <a:solidFill>
                <a:srgbClr val="5D3E2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" name="Freeform 6"/>
          <p:cNvSpPr/>
          <p:nvPr/>
        </p:nvSpPr>
        <p:spPr>
          <a:xfrm rot="-2245019" flipH="1">
            <a:off x="16267689" y="8169701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4511084" y="0"/>
                </a:moveTo>
                <a:lnTo>
                  <a:pt x="0" y="0"/>
                </a:lnTo>
                <a:lnTo>
                  <a:pt x="0" y="5683256"/>
                </a:lnTo>
                <a:lnTo>
                  <a:pt x="4511084" y="5683256"/>
                </a:lnTo>
                <a:lnTo>
                  <a:pt x="451108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294278">
            <a:off x="17075789" y="-1140586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80" y="0"/>
                </a:lnTo>
                <a:lnTo>
                  <a:pt x="1833980" y="3561127"/>
                </a:lnTo>
                <a:lnTo>
                  <a:pt x="0" y="35611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7662743" y="-1614385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770339">
            <a:off x="1306791" y="248382"/>
            <a:ext cx="1638071" cy="1560635"/>
          </a:xfrm>
          <a:custGeom>
            <a:avLst/>
            <a:gdLst/>
            <a:ahLst/>
            <a:cxnLst/>
            <a:rect l="l" t="t" r="r" b="b"/>
            <a:pathLst>
              <a:path w="1638071" h="1560635">
                <a:moveTo>
                  <a:pt x="0" y="0"/>
                </a:moveTo>
                <a:lnTo>
                  <a:pt x="1638071" y="0"/>
                </a:lnTo>
                <a:lnTo>
                  <a:pt x="1638071" y="1560636"/>
                </a:lnTo>
                <a:lnTo>
                  <a:pt x="0" y="156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67665" y="1257581"/>
            <a:ext cx="15133474" cy="8498330"/>
          </a:xfrm>
          <a:custGeom>
            <a:avLst/>
            <a:gdLst/>
            <a:ahLst/>
            <a:cxnLst/>
            <a:rect l="l" t="t" r="r" b="b"/>
            <a:pathLst>
              <a:path w="15133474" h="8498330">
                <a:moveTo>
                  <a:pt x="0" y="0"/>
                </a:moveTo>
                <a:lnTo>
                  <a:pt x="15133474" y="0"/>
                </a:lnTo>
                <a:lnTo>
                  <a:pt x="15133474" y="8498330"/>
                </a:lnTo>
                <a:lnTo>
                  <a:pt x="0" y="8498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592300" y="1869918"/>
            <a:ext cx="12523727" cy="837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9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Bước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2.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lớp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phần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: </a:t>
            </a: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    - Sinh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truy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cập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trang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Portal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địa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chỉ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2899" u="sng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  <a:hlinkClick r:id="rId8" tooltip="http://dangkyhoc.vnu.edu.vn/"/>
              </a:rPr>
              <a:t>http://dangkyhoc.vnu.edu.vn/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Nhập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nhập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và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Mật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khẩu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nhập</a:t>
            </a:r>
            <a:endParaRPr lang="en-US" sz="2899" dirty="0">
              <a:solidFill>
                <a:srgbClr val="5D3E24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    - Sinh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vào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mục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“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ký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môn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-&gt;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ký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ngành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1 -&gt;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Chọn</a:t>
            </a:r>
            <a:r>
              <a:rPr lang="en-US" sz="2899" dirty="0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môn</a:t>
            </a:r>
            <a:r>
              <a:rPr lang="en-US" sz="2899" dirty="0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2899" dirty="0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toàn</a:t>
            </a:r>
            <a:r>
              <a:rPr lang="en-US" sz="2899" dirty="0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trường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”,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chọn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phần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nào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tích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vào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ô ở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cột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“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Chọn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”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tương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ứng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tích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vào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tất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cả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các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phần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muốn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sau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đó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bấm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vào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ô 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“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Ghi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nhận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”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ở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thanh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cuộn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ngang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bên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dưới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màn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hình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Nếu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bấm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“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Ghi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nhận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”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sau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ghi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tích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chọn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từng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phần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hệ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thống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sẽ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xuất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khỏi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tài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khoản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phải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chờ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30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phút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lần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nhập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tiếp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theo.</a:t>
            </a:r>
            <a:endParaRPr lang="en-US" sz="2899" dirty="0">
              <a:solidFill>
                <a:srgbClr val="5D3E24"/>
              </a:solidFill>
              <a:latin typeface="Lora"/>
              <a:ea typeface="Lora"/>
              <a:cs typeface="Lora"/>
              <a:sym typeface="Lora"/>
            </a:endParaRPr>
          </a:p>
          <a:p>
            <a:pPr marL="626109" lvl="1" indent="-313054" algn="l">
              <a:lnSpc>
                <a:spcPts val="4059"/>
              </a:lnSpc>
              <a:buFont typeface="Arial"/>
              <a:buChar char="•"/>
            </a:pP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Bước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3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Xem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kết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quả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phần</a:t>
            </a:r>
            <a:endParaRPr lang="en-US" sz="2899" dirty="0">
              <a:solidFill>
                <a:srgbClr val="5D3E24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vào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mục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“In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ký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”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chọn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“In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ký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ngành</a:t>
            </a:r>
            <a:r>
              <a:rPr lang="en-US" sz="28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1”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để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xem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việc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đã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thực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8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hiện</a:t>
            </a:r>
            <a:r>
              <a:rPr lang="en-US" sz="28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algn="l">
              <a:lnSpc>
                <a:spcPts val="4059"/>
              </a:lnSpc>
            </a:pPr>
            <a:endParaRPr lang="en-US" sz="2899" dirty="0">
              <a:solidFill>
                <a:srgbClr val="5D3E24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059"/>
              </a:lnSpc>
            </a:pPr>
            <a:endParaRPr lang="en-US" sz="2899" dirty="0">
              <a:solidFill>
                <a:srgbClr val="5D3E2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" name="Freeform 6"/>
          <p:cNvSpPr/>
          <p:nvPr/>
        </p:nvSpPr>
        <p:spPr>
          <a:xfrm rot="-2245019" flipH="1">
            <a:off x="16267689" y="8169701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4511084" y="0"/>
                </a:moveTo>
                <a:lnTo>
                  <a:pt x="0" y="0"/>
                </a:lnTo>
                <a:lnTo>
                  <a:pt x="0" y="5683256"/>
                </a:lnTo>
                <a:lnTo>
                  <a:pt x="4511084" y="5683256"/>
                </a:lnTo>
                <a:lnTo>
                  <a:pt x="451108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294278">
            <a:off x="17075789" y="-1140586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80" y="0"/>
                </a:lnTo>
                <a:lnTo>
                  <a:pt x="1833980" y="3561127"/>
                </a:lnTo>
                <a:lnTo>
                  <a:pt x="0" y="3561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79652">
            <a:off x="-7015411" y="6029805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912215">
            <a:off x="15420799" y="-7817739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91972">
            <a:off x="16605362" y="157390"/>
            <a:ext cx="2375856" cy="2354258"/>
          </a:xfrm>
          <a:custGeom>
            <a:avLst/>
            <a:gdLst/>
            <a:ahLst/>
            <a:cxnLst/>
            <a:rect l="l" t="t" r="r" b="b"/>
            <a:pathLst>
              <a:path w="2375856" h="2354258">
                <a:moveTo>
                  <a:pt x="0" y="0"/>
                </a:moveTo>
                <a:lnTo>
                  <a:pt x="2375856" y="0"/>
                </a:lnTo>
                <a:lnTo>
                  <a:pt x="2375856" y="2354258"/>
                </a:lnTo>
                <a:lnTo>
                  <a:pt x="0" y="2354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969688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8700" y="2669038"/>
            <a:ext cx="7579985" cy="4324404"/>
            <a:chOff x="0" y="0"/>
            <a:chExt cx="1724884" cy="9840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24884" cy="984051"/>
            </a:xfrm>
            <a:custGeom>
              <a:avLst/>
              <a:gdLst/>
              <a:ahLst/>
              <a:cxnLst/>
              <a:rect l="l" t="t" r="r" b="b"/>
              <a:pathLst>
                <a:path w="1724884" h="984051">
                  <a:moveTo>
                    <a:pt x="1564864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824031"/>
                  </a:lnTo>
                  <a:lnTo>
                    <a:pt x="160020" y="984051"/>
                  </a:lnTo>
                  <a:lnTo>
                    <a:pt x="1564864" y="984051"/>
                  </a:lnTo>
                  <a:lnTo>
                    <a:pt x="1724884" y="824031"/>
                  </a:lnTo>
                  <a:lnTo>
                    <a:pt x="1724884" y="160020"/>
                  </a:lnTo>
                  <a:lnTo>
                    <a:pt x="1564864" y="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C213E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3500" y="34925"/>
              <a:ext cx="1597884" cy="885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58035" y="2669038"/>
            <a:ext cx="7579985" cy="4324404"/>
            <a:chOff x="0" y="0"/>
            <a:chExt cx="1724884" cy="9840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24884" cy="984051"/>
            </a:xfrm>
            <a:custGeom>
              <a:avLst/>
              <a:gdLst/>
              <a:ahLst/>
              <a:cxnLst/>
              <a:rect l="l" t="t" r="r" b="b"/>
              <a:pathLst>
                <a:path w="1724884" h="984051">
                  <a:moveTo>
                    <a:pt x="1564864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824031"/>
                  </a:lnTo>
                  <a:lnTo>
                    <a:pt x="160020" y="984051"/>
                  </a:lnTo>
                  <a:lnTo>
                    <a:pt x="1564864" y="984051"/>
                  </a:lnTo>
                  <a:lnTo>
                    <a:pt x="1724884" y="824031"/>
                  </a:lnTo>
                  <a:lnTo>
                    <a:pt x="1724884" y="160020"/>
                  </a:lnTo>
                  <a:lnTo>
                    <a:pt x="1564864" y="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C213E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3500" y="34925"/>
              <a:ext cx="1597884" cy="885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66068" y="3136425"/>
            <a:ext cx="6105249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Thời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gian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đăng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ký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trên</a:t>
            </a: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Portal:</a:t>
            </a:r>
            <a:endParaRPr lang="en-US" sz="3600" dirty="0">
              <a:solidFill>
                <a:srgbClr val="FF313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Từ</a:t>
            </a:r>
            <a:r>
              <a:rPr lang="en-US" sz="3600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12h30 </a:t>
            </a:r>
            <a:r>
              <a:rPr lang="en-US" sz="3600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ngày</a:t>
            </a:r>
            <a:r>
              <a:rPr lang="en-US" sz="3600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29/8/2024 </a:t>
            </a:r>
            <a:r>
              <a:rPr lang="en-US" sz="3600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đến</a:t>
            </a:r>
            <a:r>
              <a:rPr lang="en-US" sz="3600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12h00 </a:t>
            </a:r>
            <a:r>
              <a:rPr lang="en-US" sz="3600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ngày</a:t>
            </a:r>
            <a:r>
              <a:rPr lang="en-US" sz="3600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01/9/2024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90198" y="3136425"/>
            <a:ext cx="6115659" cy="331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Thời gian đăng ký bổ sung, chuyển đổi, hủy lớp các lớp học phần trên Portal: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Từ 12h30 ngày 05/9/2029 đến 12h00 ngày 12/9/2024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53698" y="511423"/>
            <a:ext cx="13167301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THỜI GIAN ĐĂNG KÝ HỌC?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895025" y="7554830"/>
            <a:ext cx="14949598" cy="2118327"/>
            <a:chOff x="0" y="0"/>
            <a:chExt cx="702948" cy="996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02948" cy="99606"/>
            </a:xfrm>
            <a:custGeom>
              <a:avLst/>
              <a:gdLst/>
              <a:ahLst/>
              <a:cxnLst/>
              <a:rect l="l" t="t" r="r" b="b"/>
              <a:pathLst>
                <a:path w="702948" h="99606">
                  <a:moveTo>
                    <a:pt x="20197" y="0"/>
                  </a:moveTo>
                  <a:lnTo>
                    <a:pt x="682751" y="0"/>
                  </a:lnTo>
                  <a:cubicBezTo>
                    <a:pt x="688108" y="0"/>
                    <a:pt x="693245" y="2128"/>
                    <a:pt x="697033" y="5916"/>
                  </a:cubicBezTo>
                  <a:cubicBezTo>
                    <a:pt x="700820" y="9703"/>
                    <a:pt x="702948" y="14840"/>
                    <a:pt x="702948" y="20197"/>
                  </a:cubicBezTo>
                  <a:lnTo>
                    <a:pt x="702948" y="79409"/>
                  </a:lnTo>
                  <a:cubicBezTo>
                    <a:pt x="702948" y="84766"/>
                    <a:pt x="700820" y="89903"/>
                    <a:pt x="697033" y="93691"/>
                  </a:cubicBezTo>
                  <a:cubicBezTo>
                    <a:pt x="693245" y="97478"/>
                    <a:pt x="688108" y="99606"/>
                    <a:pt x="682751" y="99606"/>
                  </a:cubicBezTo>
                  <a:lnTo>
                    <a:pt x="20197" y="99606"/>
                  </a:lnTo>
                  <a:cubicBezTo>
                    <a:pt x="14840" y="99606"/>
                    <a:pt x="9703" y="97478"/>
                    <a:pt x="5916" y="93691"/>
                  </a:cubicBezTo>
                  <a:cubicBezTo>
                    <a:pt x="2128" y="89903"/>
                    <a:pt x="0" y="84766"/>
                    <a:pt x="0" y="79409"/>
                  </a:cubicBezTo>
                  <a:lnTo>
                    <a:pt x="0" y="20197"/>
                  </a:lnTo>
                  <a:cubicBezTo>
                    <a:pt x="0" y="14840"/>
                    <a:pt x="2128" y="9703"/>
                    <a:pt x="5916" y="5916"/>
                  </a:cubicBezTo>
                  <a:cubicBezTo>
                    <a:pt x="9703" y="2128"/>
                    <a:pt x="14840" y="0"/>
                    <a:pt x="2019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E7BE8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02948" cy="1377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983236" y="7768174"/>
            <a:ext cx="1477317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bổ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chuyển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hủy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KHÔNG HỌC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F.</a:t>
            </a:r>
          </a:p>
          <a:p>
            <a:pPr marL="518160" lvl="1" indent="-259080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Sinh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danh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Phòng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Đào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phòng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109  - A1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13/9/2024 (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giờ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627132" y="-98286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169384" y="3058369"/>
            <a:ext cx="9949233" cy="5155511"/>
          </a:xfrm>
          <a:custGeom>
            <a:avLst/>
            <a:gdLst/>
            <a:ahLst/>
            <a:cxnLst/>
            <a:rect l="l" t="t" r="r" b="b"/>
            <a:pathLst>
              <a:path w="9949233" h="5155511">
                <a:moveTo>
                  <a:pt x="0" y="0"/>
                </a:moveTo>
                <a:lnTo>
                  <a:pt x="9949232" y="0"/>
                </a:lnTo>
                <a:lnTo>
                  <a:pt x="9949232" y="5155512"/>
                </a:lnTo>
                <a:lnTo>
                  <a:pt x="0" y="5155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49653" y="5559276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3"/>
                </a:lnTo>
                <a:lnTo>
                  <a:pt x="0" y="1100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91972">
            <a:off x="15355682" y="391372"/>
            <a:ext cx="2751926" cy="2726909"/>
          </a:xfrm>
          <a:custGeom>
            <a:avLst/>
            <a:gdLst/>
            <a:ahLst/>
            <a:cxnLst/>
            <a:rect l="l" t="t" r="r" b="b"/>
            <a:pathLst>
              <a:path w="2751926" h="2726909">
                <a:moveTo>
                  <a:pt x="0" y="0"/>
                </a:moveTo>
                <a:lnTo>
                  <a:pt x="2751927" y="0"/>
                </a:lnTo>
                <a:lnTo>
                  <a:pt x="2751927" y="2726909"/>
                </a:lnTo>
                <a:lnTo>
                  <a:pt x="0" y="2726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541157" y="4499194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049988">
            <a:off x="-780442" y="8597639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0" y="0"/>
                </a:moveTo>
                <a:lnTo>
                  <a:pt x="4511085" y="0"/>
                </a:lnTo>
                <a:lnTo>
                  <a:pt x="4511085" y="5683256"/>
                </a:lnTo>
                <a:lnTo>
                  <a:pt x="0" y="5683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5247465" y="7187335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79" y="0"/>
                </a:lnTo>
                <a:lnTo>
                  <a:pt x="1833979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677424">
            <a:off x="-1415710" y="-1848331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214570" y="-760755"/>
            <a:ext cx="2532333" cy="2953158"/>
          </a:xfrm>
          <a:custGeom>
            <a:avLst/>
            <a:gdLst/>
            <a:ahLst/>
            <a:cxnLst/>
            <a:rect l="l" t="t" r="r" b="b"/>
            <a:pathLst>
              <a:path w="2532333" h="2953158">
                <a:moveTo>
                  <a:pt x="0" y="0"/>
                </a:moveTo>
                <a:lnTo>
                  <a:pt x="2532333" y="0"/>
                </a:lnTo>
                <a:lnTo>
                  <a:pt x="2532333" y="2953158"/>
                </a:lnTo>
                <a:lnTo>
                  <a:pt x="0" y="2953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700000">
            <a:off x="11422985" y="418817"/>
            <a:ext cx="979994" cy="933667"/>
          </a:xfrm>
          <a:custGeom>
            <a:avLst/>
            <a:gdLst/>
            <a:ahLst/>
            <a:cxnLst/>
            <a:rect l="l" t="t" r="r" b="b"/>
            <a:pathLst>
              <a:path w="979994" h="933667">
                <a:moveTo>
                  <a:pt x="0" y="0"/>
                </a:moveTo>
                <a:lnTo>
                  <a:pt x="979993" y="0"/>
                </a:lnTo>
                <a:lnTo>
                  <a:pt x="979993" y="933667"/>
                </a:lnTo>
                <a:lnTo>
                  <a:pt x="0" y="9336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635859" y="4156575"/>
            <a:ext cx="9016282" cy="279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CÁC LƯU Ý KHI ĐĂNG KÝ HỌC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4819" y="828193"/>
            <a:ext cx="14678362" cy="183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2"/>
              </a:lnSpc>
            </a:pPr>
            <a:r>
              <a:rPr lang="en-US" sz="79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Lưu ý với hệ thống đăng ký học</a:t>
            </a:r>
          </a:p>
          <a:p>
            <a:pPr algn="ctr">
              <a:lnSpc>
                <a:spcPts val="6952"/>
              </a:lnSpc>
            </a:pPr>
            <a:endParaRPr lang="en-US" sz="7900">
              <a:solidFill>
                <a:srgbClr val="5D3E24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5827" y="2521236"/>
            <a:ext cx="17758730" cy="7354110"/>
            <a:chOff x="0" y="0"/>
            <a:chExt cx="4677196" cy="19368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77196" cy="1936885"/>
            </a:xfrm>
            <a:custGeom>
              <a:avLst/>
              <a:gdLst/>
              <a:ahLst/>
              <a:cxnLst/>
              <a:rect l="l" t="t" r="r" b="b"/>
              <a:pathLst>
                <a:path w="4677196" h="1936885">
                  <a:moveTo>
                    <a:pt x="22233" y="0"/>
                  </a:moveTo>
                  <a:lnTo>
                    <a:pt x="4654963" y="0"/>
                  </a:lnTo>
                  <a:cubicBezTo>
                    <a:pt x="4660860" y="0"/>
                    <a:pt x="4666515" y="2342"/>
                    <a:pt x="4670684" y="6512"/>
                  </a:cubicBezTo>
                  <a:cubicBezTo>
                    <a:pt x="4674854" y="10682"/>
                    <a:pt x="4677196" y="16337"/>
                    <a:pt x="4677196" y="22233"/>
                  </a:cubicBezTo>
                  <a:lnTo>
                    <a:pt x="4677196" y="1914651"/>
                  </a:lnTo>
                  <a:cubicBezTo>
                    <a:pt x="4677196" y="1920548"/>
                    <a:pt x="4674854" y="1926203"/>
                    <a:pt x="4670684" y="1930373"/>
                  </a:cubicBezTo>
                  <a:cubicBezTo>
                    <a:pt x="4666515" y="1934542"/>
                    <a:pt x="4660860" y="1936885"/>
                    <a:pt x="4654963" y="1936885"/>
                  </a:cubicBezTo>
                  <a:lnTo>
                    <a:pt x="22233" y="1936885"/>
                  </a:lnTo>
                  <a:cubicBezTo>
                    <a:pt x="16337" y="1936885"/>
                    <a:pt x="10682" y="1934542"/>
                    <a:pt x="6512" y="1930373"/>
                  </a:cubicBezTo>
                  <a:cubicBezTo>
                    <a:pt x="2342" y="1926203"/>
                    <a:pt x="0" y="1920548"/>
                    <a:pt x="0" y="1914651"/>
                  </a:cubicBezTo>
                  <a:lnTo>
                    <a:pt x="0" y="22233"/>
                  </a:lnTo>
                  <a:cubicBezTo>
                    <a:pt x="0" y="16337"/>
                    <a:pt x="2342" y="10682"/>
                    <a:pt x="6512" y="6512"/>
                  </a:cubicBezTo>
                  <a:cubicBezTo>
                    <a:pt x="10682" y="2342"/>
                    <a:pt x="16337" y="0"/>
                    <a:pt x="22233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E7BE8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677196" cy="1965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08607" y="3029799"/>
            <a:ext cx="16670786" cy="642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 algn="l">
              <a:lnSpc>
                <a:spcPts val="4899"/>
              </a:lnSpc>
              <a:spcBef>
                <a:spcPct val="0"/>
              </a:spcBef>
              <a:buFont typeface="Arial"/>
              <a:buChar char="•"/>
            </a:pP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Thời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gian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sử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dụng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hệ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thống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mỗi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lần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đăng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nhập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sẽ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chỉ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giới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hạn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trong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20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phút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marL="755647" lvl="1" indent="-377824" algn="l">
              <a:lnSpc>
                <a:spcPts val="4899"/>
              </a:lnSpc>
              <a:spcBef>
                <a:spcPct val="0"/>
              </a:spcBef>
              <a:buFont typeface="Arial"/>
              <a:buChar char="•"/>
            </a:pP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Sau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khi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ghi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nhận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thành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công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hoặc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hết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thời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gian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20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phút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sử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dụng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hệ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thống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sẽ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tự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động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đăng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xuất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tài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khoản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(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dành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vị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trí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cho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các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bạn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khác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). Khi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xuất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tài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khoản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chỉ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có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thể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nhập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lại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sau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30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phút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kể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từ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lần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login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cuối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cùng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 </a:t>
            </a:r>
          </a:p>
          <a:p>
            <a:pPr marL="755647" lvl="1" indent="-377824" algn="l">
              <a:lnSpc>
                <a:spcPts val="4899"/>
              </a:lnSpc>
              <a:spcBef>
                <a:spcPct val="0"/>
              </a:spcBef>
              <a:buFont typeface="Arial"/>
              <a:buChar char="•"/>
            </a:pP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Hệ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thống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sẽ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tự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nhận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diện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sinh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viên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dùng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Tool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đăng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ký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 Danh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sách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sử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dụng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Tool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tự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động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sẽ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được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gửi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cho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đơn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vị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để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có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biện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pháp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xử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lý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 </a:t>
            </a:r>
          </a:p>
          <a:p>
            <a:pPr marL="755647" lvl="1" indent="-377824" algn="l">
              <a:lnSpc>
                <a:spcPts val="4899"/>
              </a:lnSpc>
              <a:spcBef>
                <a:spcPct val="0"/>
              </a:spcBef>
              <a:buFont typeface="Arial"/>
              <a:buChar char="•"/>
            </a:pP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Hệ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thống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sẽ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tạm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dừng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để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bảo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trì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định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kỳ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từ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1h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đến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muộn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nhất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là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4h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sáng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hàng</a:t>
            </a:r>
            <a:r>
              <a:rPr lang="en-US" sz="34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4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ngày</a:t>
            </a:r>
            <a:r>
              <a:rPr lang="en-US" sz="3499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algn="l">
              <a:lnSpc>
                <a:spcPts val="6754"/>
              </a:lnSpc>
            </a:pPr>
            <a:r>
              <a:rPr lang="en-US" sz="3499" dirty="0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     *</a:t>
            </a:r>
            <a:r>
              <a:rPr lang="en-US" sz="3499" dirty="0" err="1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Lưu</a:t>
            </a:r>
            <a:r>
              <a:rPr lang="en-US" sz="3499" dirty="0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 ý: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Chỉ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nên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nhập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trước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thời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gian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đăng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ký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từ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5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đến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10 </a:t>
            </a:r>
            <a:r>
              <a:rPr lang="en-US" sz="3499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phút</a:t>
            </a:r>
            <a:r>
              <a:rPr lang="en-US" sz="3499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35125">
            <a:off x="1165391" y="2434220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6840821" y="5600802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750733" y="2632551"/>
            <a:ext cx="12786533" cy="7508910"/>
          </a:xfrm>
          <a:custGeom>
            <a:avLst/>
            <a:gdLst/>
            <a:ahLst/>
            <a:cxnLst/>
            <a:rect l="l" t="t" r="r" b="b"/>
            <a:pathLst>
              <a:path w="12786533" h="6625749">
                <a:moveTo>
                  <a:pt x="0" y="0"/>
                </a:moveTo>
                <a:lnTo>
                  <a:pt x="12786534" y="0"/>
                </a:lnTo>
                <a:lnTo>
                  <a:pt x="12786534" y="6625749"/>
                </a:lnTo>
                <a:lnTo>
                  <a:pt x="0" y="6625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173274" y="6755313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2"/>
                </a:lnTo>
                <a:lnTo>
                  <a:pt x="0" y="1100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59807" y="3356194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286364" y="1266825"/>
            <a:ext cx="10158979" cy="97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Xác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nhận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nhập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học</a:t>
            </a:r>
            <a:endParaRPr lang="en-US" sz="8000" dirty="0">
              <a:solidFill>
                <a:srgbClr val="5D3E24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8" name="Freeform 8"/>
          <p:cNvSpPr/>
          <p:nvPr/>
        </p:nvSpPr>
        <p:spPr>
          <a:xfrm rot="1751388">
            <a:off x="-935829" y="-774598"/>
            <a:ext cx="3860617" cy="3924388"/>
          </a:xfrm>
          <a:custGeom>
            <a:avLst/>
            <a:gdLst/>
            <a:ahLst/>
            <a:cxnLst/>
            <a:rect l="l" t="t" r="r" b="b"/>
            <a:pathLst>
              <a:path w="3860617" h="3924388">
                <a:moveTo>
                  <a:pt x="0" y="0"/>
                </a:moveTo>
                <a:lnTo>
                  <a:pt x="3860618" y="0"/>
                </a:lnTo>
                <a:lnTo>
                  <a:pt x="3860618" y="3924389"/>
                </a:lnTo>
                <a:lnTo>
                  <a:pt x="0" y="3924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810636">
            <a:off x="15303702" y="361643"/>
            <a:ext cx="1157000" cy="1102305"/>
          </a:xfrm>
          <a:custGeom>
            <a:avLst/>
            <a:gdLst/>
            <a:ahLst/>
            <a:cxnLst/>
            <a:rect l="l" t="t" r="r" b="b"/>
            <a:pathLst>
              <a:path w="1157000" h="1102305">
                <a:moveTo>
                  <a:pt x="0" y="0"/>
                </a:moveTo>
                <a:lnTo>
                  <a:pt x="1157000" y="0"/>
                </a:lnTo>
                <a:lnTo>
                  <a:pt x="1157000" y="1102305"/>
                </a:lnTo>
                <a:lnTo>
                  <a:pt x="0" y="11023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727740">
            <a:off x="16849257" y="1532646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80" y="0"/>
                </a:lnTo>
                <a:lnTo>
                  <a:pt x="1833980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636627" y="3987193"/>
            <a:ext cx="11066461" cy="3956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Thí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sinh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trúng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tuyển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PHẢI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xác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nhận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nhập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trực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tuyến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tại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Cổng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thông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tin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của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Bộ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trước</a:t>
            </a:r>
            <a:r>
              <a:rPr lang="en-US" sz="3699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17h00 </a:t>
            </a:r>
            <a:r>
              <a:rPr lang="en-US" sz="3699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ngày</a:t>
            </a:r>
            <a:r>
              <a:rPr lang="en-US" sz="3699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27/8/2024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.</a:t>
            </a:r>
          </a:p>
          <a:p>
            <a:pPr algn="just">
              <a:lnSpc>
                <a:spcPts val="5179"/>
              </a:lnSpc>
            </a:pPr>
            <a:r>
              <a:rPr lang="vi-VN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Thí sinh KHÔNG xác nhận nhập học trong thời gian này được hiểu là TỪ CHỐI kết quả trúng tuyển đợt 1</a:t>
            </a:r>
            <a:r>
              <a:rPr lang="en-GB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.</a:t>
            </a:r>
            <a:endParaRPr lang="en-US" sz="3699" dirty="0">
              <a:solidFill>
                <a:srgbClr val="5D3E24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</p:spTree>
    <p:extLst>
      <p:ext uri="{BB962C8B-B14F-4D97-AF65-F5344CB8AC3E}">
        <p14:creationId xmlns:p14="http://schemas.microsoft.com/office/powerpoint/2010/main" val="167499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228179" y="-98286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24146" y="2755440"/>
            <a:ext cx="10821824" cy="5607672"/>
          </a:xfrm>
          <a:custGeom>
            <a:avLst/>
            <a:gdLst/>
            <a:ahLst/>
            <a:cxnLst/>
            <a:rect l="l" t="t" r="r" b="b"/>
            <a:pathLst>
              <a:path w="10821824" h="5607672">
                <a:moveTo>
                  <a:pt x="0" y="0"/>
                </a:moveTo>
                <a:lnTo>
                  <a:pt x="10821824" y="0"/>
                </a:lnTo>
                <a:lnTo>
                  <a:pt x="10821824" y="5607672"/>
                </a:lnTo>
                <a:lnTo>
                  <a:pt x="0" y="5607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872194" y="5559276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3"/>
                </a:lnTo>
                <a:lnTo>
                  <a:pt x="0" y="1100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91972">
            <a:off x="15355682" y="391372"/>
            <a:ext cx="2751926" cy="2726909"/>
          </a:xfrm>
          <a:custGeom>
            <a:avLst/>
            <a:gdLst/>
            <a:ahLst/>
            <a:cxnLst/>
            <a:rect l="l" t="t" r="r" b="b"/>
            <a:pathLst>
              <a:path w="2751926" h="2726909">
                <a:moveTo>
                  <a:pt x="0" y="0"/>
                </a:moveTo>
                <a:lnTo>
                  <a:pt x="2751927" y="0"/>
                </a:lnTo>
                <a:lnTo>
                  <a:pt x="2751927" y="2726909"/>
                </a:lnTo>
                <a:lnTo>
                  <a:pt x="0" y="2726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009536" y="3626358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049988">
            <a:off x="-780442" y="8597639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0" y="0"/>
                </a:moveTo>
                <a:lnTo>
                  <a:pt x="4511085" y="0"/>
                </a:lnTo>
                <a:lnTo>
                  <a:pt x="4511085" y="5683256"/>
                </a:lnTo>
                <a:lnTo>
                  <a:pt x="0" y="5683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5247465" y="7187335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79" y="0"/>
                </a:lnTo>
                <a:lnTo>
                  <a:pt x="1833979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677424">
            <a:off x="-1415710" y="-1848331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214570" y="-760755"/>
            <a:ext cx="2532333" cy="2953158"/>
          </a:xfrm>
          <a:custGeom>
            <a:avLst/>
            <a:gdLst/>
            <a:ahLst/>
            <a:cxnLst/>
            <a:rect l="l" t="t" r="r" b="b"/>
            <a:pathLst>
              <a:path w="2532333" h="2953158">
                <a:moveTo>
                  <a:pt x="0" y="0"/>
                </a:moveTo>
                <a:lnTo>
                  <a:pt x="2532333" y="0"/>
                </a:lnTo>
                <a:lnTo>
                  <a:pt x="2532333" y="2953158"/>
                </a:lnTo>
                <a:lnTo>
                  <a:pt x="0" y="2953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700000">
            <a:off x="11422985" y="418817"/>
            <a:ext cx="979994" cy="933667"/>
          </a:xfrm>
          <a:custGeom>
            <a:avLst/>
            <a:gdLst/>
            <a:ahLst/>
            <a:cxnLst/>
            <a:rect l="l" t="t" r="r" b="b"/>
            <a:pathLst>
              <a:path w="979994" h="933667">
                <a:moveTo>
                  <a:pt x="0" y="0"/>
                </a:moveTo>
                <a:lnTo>
                  <a:pt x="979993" y="0"/>
                </a:lnTo>
                <a:lnTo>
                  <a:pt x="979993" y="933667"/>
                </a:lnTo>
                <a:lnTo>
                  <a:pt x="0" y="9336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795166" y="3647928"/>
            <a:ext cx="10697668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Thi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sát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hạch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</a:p>
          <a:p>
            <a:pPr algn="ctr">
              <a:lnSpc>
                <a:spcPts val="9800"/>
              </a:lnSpc>
            </a:pP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năng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lực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</a:p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ngoại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ngữ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chuyên</a:t>
            </a:r>
            <a:endParaRPr lang="en-US" sz="7000" dirty="0">
              <a:solidFill>
                <a:srgbClr val="000000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4819" y="828193"/>
            <a:ext cx="14678362" cy="1874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0" b="0" i="0" u="none" strike="noStrike" kern="1200" cap="none" spc="0" normalizeH="0" baseline="0" noProof="0" dirty="0" err="1">
                <a:ln>
                  <a:noFill/>
                </a:ln>
                <a:solidFill>
                  <a:srgbClr val="5D3E24"/>
                </a:solidFill>
                <a:effectLst/>
                <a:uLnTx/>
                <a:uFillTx/>
                <a:latin typeface="Baloo"/>
                <a:ea typeface="Baloo"/>
                <a:cs typeface="Baloo"/>
                <a:sym typeface="Baloo"/>
              </a:rPr>
              <a:t>Mục</a:t>
            </a:r>
            <a:r>
              <a:rPr kumimoji="0" lang="en-US" sz="7900" b="0" i="0" u="none" strike="noStrike" kern="1200" cap="none" spc="0" normalizeH="0" baseline="0" noProof="0" dirty="0">
                <a:ln>
                  <a:noFill/>
                </a:ln>
                <a:solidFill>
                  <a:srgbClr val="5D3E24"/>
                </a:solidFill>
                <a:effectLst/>
                <a:uLnTx/>
                <a:uFillTx/>
                <a:latin typeface="Baloo"/>
                <a:ea typeface="Baloo"/>
                <a:cs typeface="Baloo"/>
                <a:sym typeface="Baloo"/>
              </a:rPr>
              <a:t> </a:t>
            </a:r>
            <a:r>
              <a:rPr kumimoji="0" lang="en-US" sz="7900" b="0" i="0" u="none" strike="noStrike" kern="1200" cap="none" spc="0" normalizeH="0" baseline="0" noProof="0" dirty="0" err="1">
                <a:ln>
                  <a:noFill/>
                </a:ln>
                <a:solidFill>
                  <a:srgbClr val="5D3E24"/>
                </a:solidFill>
                <a:effectLst/>
                <a:uLnTx/>
                <a:uFillTx/>
                <a:latin typeface="Baloo"/>
                <a:ea typeface="Baloo"/>
                <a:cs typeface="Baloo"/>
                <a:sym typeface="Baloo"/>
              </a:rPr>
              <a:t>đích</a:t>
            </a:r>
            <a:r>
              <a:rPr kumimoji="0" lang="en-US" sz="7900" b="0" i="0" u="none" strike="noStrike" kern="1200" cap="none" spc="0" normalizeH="0" baseline="0" noProof="0" dirty="0">
                <a:ln>
                  <a:noFill/>
                </a:ln>
                <a:solidFill>
                  <a:srgbClr val="5D3E24"/>
                </a:solidFill>
                <a:effectLst/>
                <a:uLnTx/>
                <a:uFillTx/>
                <a:latin typeface="Baloo"/>
                <a:ea typeface="Baloo"/>
                <a:cs typeface="Baloo"/>
                <a:sym typeface="Baloo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69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00" b="0" i="0" u="none" strike="noStrike" kern="1200" cap="none" spc="0" normalizeH="0" baseline="0" noProof="0" dirty="0">
              <a:ln>
                <a:noFill/>
              </a:ln>
              <a:solidFill>
                <a:srgbClr val="5D3E24"/>
              </a:solidFill>
              <a:effectLst/>
              <a:uLnTx/>
              <a:uFillTx/>
              <a:latin typeface="Baloo"/>
              <a:ea typeface="Baloo"/>
              <a:cs typeface="Baloo"/>
              <a:sym typeface="Baloo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5827" y="2521236"/>
            <a:ext cx="17758730" cy="7354110"/>
            <a:chOff x="0" y="0"/>
            <a:chExt cx="4677196" cy="19368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77196" cy="1936885"/>
            </a:xfrm>
            <a:custGeom>
              <a:avLst/>
              <a:gdLst/>
              <a:ahLst/>
              <a:cxnLst/>
              <a:rect l="l" t="t" r="r" b="b"/>
              <a:pathLst>
                <a:path w="4677196" h="1936885">
                  <a:moveTo>
                    <a:pt x="22233" y="0"/>
                  </a:moveTo>
                  <a:lnTo>
                    <a:pt x="4654963" y="0"/>
                  </a:lnTo>
                  <a:cubicBezTo>
                    <a:pt x="4660860" y="0"/>
                    <a:pt x="4666515" y="2342"/>
                    <a:pt x="4670684" y="6512"/>
                  </a:cubicBezTo>
                  <a:cubicBezTo>
                    <a:pt x="4674854" y="10682"/>
                    <a:pt x="4677196" y="16337"/>
                    <a:pt x="4677196" y="22233"/>
                  </a:cubicBezTo>
                  <a:lnTo>
                    <a:pt x="4677196" y="1914651"/>
                  </a:lnTo>
                  <a:cubicBezTo>
                    <a:pt x="4677196" y="1920548"/>
                    <a:pt x="4674854" y="1926203"/>
                    <a:pt x="4670684" y="1930373"/>
                  </a:cubicBezTo>
                  <a:cubicBezTo>
                    <a:pt x="4666515" y="1934542"/>
                    <a:pt x="4660860" y="1936885"/>
                    <a:pt x="4654963" y="1936885"/>
                  </a:cubicBezTo>
                  <a:lnTo>
                    <a:pt x="22233" y="1936885"/>
                  </a:lnTo>
                  <a:cubicBezTo>
                    <a:pt x="16337" y="1936885"/>
                    <a:pt x="10682" y="1934542"/>
                    <a:pt x="6512" y="1930373"/>
                  </a:cubicBezTo>
                  <a:cubicBezTo>
                    <a:pt x="2342" y="1926203"/>
                    <a:pt x="0" y="1920548"/>
                    <a:pt x="0" y="1914651"/>
                  </a:cubicBezTo>
                  <a:lnTo>
                    <a:pt x="0" y="22233"/>
                  </a:lnTo>
                  <a:cubicBezTo>
                    <a:pt x="0" y="16337"/>
                    <a:pt x="2342" y="10682"/>
                    <a:pt x="6512" y="6512"/>
                  </a:cubicBezTo>
                  <a:cubicBezTo>
                    <a:pt x="10682" y="2342"/>
                    <a:pt x="16337" y="0"/>
                    <a:pt x="22233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E7BE84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677196" cy="1965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000" y="3029798"/>
            <a:ext cx="16717393" cy="1999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47" marR="0" lvl="1" indent="-377824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Xếp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sinh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viên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vào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đúng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nhánh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năng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lực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trong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Chương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trình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đào</a:t>
            </a:r>
            <a:r>
              <a:rPr kumimoji="0" lang="en-US" sz="349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n-US" sz="3499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tạo</a:t>
            </a:r>
            <a:endParaRPr kumimoji="0" lang="en-US" sz="3499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  <a:p>
            <a:pPr marL="755647" marR="0" lvl="1" indent="-377824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Tạo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điều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kiện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cho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sinh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học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theo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lộ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trình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phù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499" dirty="0" err="1">
                <a:latin typeface="Lora"/>
                <a:ea typeface="Lora"/>
                <a:cs typeface="Lora"/>
                <a:sym typeface="Lora"/>
              </a:rPr>
              <a:t>hợp</a:t>
            </a:r>
            <a:r>
              <a:rPr lang="en-US" sz="3499" dirty="0">
                <a:latin typeface="Lora"/>
                <a:ea typeface="Lora"/>
                <a:cs typeface="Lora"/>
                <a:sym typeface="Lora"/>
              </a:rPr>
              <a:t>.</a:t>
            </a:r>
            <a:endParaRPr kumimoji="0" lang="en-US" sz="3499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280279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35125">
            <a:off x="1165391" y="2434220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6840821" y="5600802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750733" y="2628900"/>
            <a:ext cx="12786533" cy="6625749"/>
          </a:xfrm>
          <a:custGeom>
            <a:avLst/>
            <a:gdLst/>
            <a:ahLst/>
            <a:cxnLst/>
            <a:rect l="l" t="t" r="r" b="b"/>
            <a:pathLst>
              <a:path w="12786533" h="6625749">
                <a:moveTo>
                  <a:pt x="0" y="0"/>
                </a:moveTo>
                <a:lnTo>
                  <a:pt x="12786534" y="0"/>
                </a:lnTo>
                <a:lnTo>
                  <a:pt x="12786534" y="6625749"/>
                </a:lnTo>
                <a:lnTo>
                  <a:pt x="0" y="6625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173274" y="6755313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2"/>
                </a:lnTo>
                <a:lnTo>
                  <a:pt x="0" y="1100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59807" y="3356194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751388">
            <a:off x="-935829" y="-774598"/>
            <a:ext cx="3860617" cy="3924388"/>
          </a:xfrm>
          <a:custGeom>
            <a:avLst/>
            <a:gdLst/>
            <a:ahLst/>
            <a:cxnLst/>
            <a:rect l="l" t="t" r="r" b="b"/>
            <a:pathLst>
              <a:path w="3860617" h="3924388">
                <a:moveTo>
                  <a:pt x="0" y="0"/>
                </a:moveTo>
                <a:lnTo>
                  <a:pt x="3860618" y="0"/>
                </a:lnTo>
                <a:lnTo>
                  <a:pt x="3860618" y="3924389"/>
                </a:lnTo>
                <a:lnTo>
                  <a:pt x="0" y="3924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810636">
            <a:off x="15303702" y="361643"/>
            <a:ext cx="1157000" cy="1102305"/>
          </a:xfrm>
          <a:custGeom>
            <a:avLst/>
            <a:gdLst/>
            <a:ahLst/>
            <a:cxnLst/>
            <a:rect l="l" t="t" r="r" b="b"/>
            <a:pathLst>
              <a:path w="1157000" h="1102305">
                <a:moveTo>
                  <a:pt x="0" y="0"/>
                </a:moveTo>
                <a:lnTo>
                  <a:pt x="1157000" y="0"/>
                </a:lnTo>
                <a:lnTo>
                  <a:pt x="1157000" y="1102305"/>
                </a:lnTo>
                <a:lnTo>
                  <a:pt x="0" y="11023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727740">
            <a:off x="16849257" y="1532646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80" y="0"/>
                </a:lnTo>
                <a:lnTo>
                  <a:pt x="1833980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807579" y="3725819"/>
            <a:ext cx="4297473" cy="4198005"/>
            <a:chOff x="0" y="0"/>
            <a:chExt cx="4828540" cy="4716780"/>
          </a:xfrm>
        </p:grpSpPr>
        <p:sp>
          <p:nvSpPr>
            <p:cNvPr id="11" name="Freeform 11">
              <a:hlinkClick r:id="rId14" tooltip="https://bit.ly/C%C4%90RNN2QH2024"/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15"/>
              <a:stretch>
                <a:fillRect t="-1211" b="-1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589109" y="4292203"/>
            <a:ext cx="6951770" cy="3289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Thời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gian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thi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: 8h00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thứ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Sáu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,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ngày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23/8/2024.</a:t>
            </a:r>
          </a:p>
          <a:p>
            <a:pPr marL="571500" indent="-571500" algn="just">
              <a:lnSpc>
                <a:spcPts val="5179"/>
              </a:lnSpc>
              <a:buFont typeface="Wingdings" panose="05000000000000000000" pitchFamily="2" charset="2"/>
              <a:buChar char="à"/>
            </a:pP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Quét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mã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QR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xem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thông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báo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chi </a:t>
            </a:r>
            <a:r>
              <a:rPr lang="en-US" sz="36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tiết</a:t>
            </a:r>
            <a:r>
              <a:rPr lang="en-US" sz="36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tại</a:t>
            </a:r>
            <a:r>
              <a:rPr lang="en-US" sz="3699" dirty="0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99" dirty="0" err="1">
                <a:solidFill>
                  <a:srgbClr val="FF3131"/>
                </a:solidFill>
                <a:latin typeface="Lora Bold"/>
                <a:ea typeface="Lora Bold"/>
                <a:cs typeface="Lora Bold"/>
                <a:sym typeface="Lora Bold"/>
              </a:rPr>
              <a:t>đây</a:t>
            </a:r>
            <a:endParaRPr lang="en-US" sz="3699" dirty="0">
              <a:solidFill>
                <a:srgbClr val="FF3131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5179"/>
              </a:lnSpc>
            </a:pPr>
            <a:endParaRPr lang="en-US" sz="3699" dirty="0">
              <a:solidFill>
                <a:srgbClr val="FF3131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4819" y="828193"/>
            <a:ext cx="14678362" cy="1874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2"/>
              </a:lnSpc>
            </a:pPr>
            <a:r>
              <a:rPr lang="en-US" sz="79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Định</a:t>
            </a:r>
            <a:r>
              <a:rPr lang="en-US" sz="79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9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dạng</a:t>
            </a:r>
            <a:r>
              <a:rPr lang="en-US" sz="79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9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đề</a:t>
            </a:r>
            <a:r>
              <a:rPr lang="en-US" sz="79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9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thi</a:t>
            </a:r>
            <a:r>
              <a:rPr lang="en-US" sz="79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9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tiếng</a:t>
            </a:r>
            <a:r>
              <a:rPr lang="en-US" sz="79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Anh</a:t>
            </a:r>
          </a:p>
          <a:p>
            <a:pPr algn="ctr">
              <a:lnSpc>
                <a:spcPts val="6952"/>
              </a:lnSpc>
            </a:pPr>
            <a:endParaRPr lang="en-US" sz="7900" dirty="0">
              <a:solidFill>
                <a:srgbClr val="5D3E24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5827" y="2521236"/>
            <a:ext cx="17758730" cy="7354110"/>
            <a:chOff x="0" y="0"/>
            <a:chExt cx="4677196" cy="19368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77196" cy="1936885"/>
            </a:xfrm>
            <a:custGeom>
              <a:avLst/>
              <a:gdLst/>
              <a:ahLst/>
              <a:cxnLst/>
              <a:rect l="l" t="t" r="r" b="b"/>
              <a:pathLst>
                <a:path w="4677196" h="1936885">
                  <a:moveTo>
                    <a:pt x="22233" y="0"/>
                  </a:moveTo>
                  <a:lnTo>
                    <a:pt x="4654963" y="0"/>
                  </a:lnTo>
                  <a:cubicBezTo>
                    <a:pt x="4660860" y="0"/>
                    <a:pt x="4666515" y="2342"/>
                    <a:pt x="4670684" y="6512"/>
                  </a:cubicBezTo>
                  <a:cubicBezTo>
                    <a:pt x="4674854" y="10682"/>
                    <a:pt x="4677196" y="16337"/>
                    <a:pt x="4677196" y="22233"/>
                  </a:cubicBezTo>
                  <a:lnTo>
                    <a:pt x="4677196" y="1914651"/>
                  </a:lnTo>
                  <a:cubicBezTo>
                    <a:pt x="4677196" y="1920548"/>
                    <a:pt x="4674854" y="1926203"/>
                    <a:pt x="4670684" y="1930373"/>
                  </a:cubicBezTo>
                  <a:cubicBezTo>
                    <a:pt x="4666515" y="1934542"/>
                    <a:pt x="4660860" y="1936885"/>
                    <a:pt x="4654963" y="1936885"/>
                  </a:cubicBezTo>
                  <a:lnTo>
                    <a:pt x="22233" y="1936885"/>
                  </a:lnTo>
                  <a:cubicBezTo>
                    <a:pt x="16337" y="1936885"/>
                    <a:pt x="10682" y="1934542"/>
                    <a:pt x="6512" y="1930373"/>
                  </a:cubicBezTo>
                  <a:cubicBezTo>
                    <a:pt x="2342" y="1926203"/>
                    <a:pt x="0" y="1920548"/>
                    <a:pt x="0" y="1914651"/>
                  </a:cubicBezTo>
                  <a:lnTo>
                    <a:pt x="0" y="22233"/>
                  </a:lnTo>
                  <a:cubicBezTo>
                    <a:pt x="0" y="16337"/>
                    <a:pt x="2342" y="10682"/>
                    <a:pt x="6512" y="6512"/>
                  </a:cubicBezTo>
                  <a:cubicBezTo>
                    <a:pt x="10682" y="2342"/>
                    <a:pt x="16337" y="0"/>
                    <a:pt x="22233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E7BE8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677196" cy="1965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08607" y="3029799"/>
            <a:ext cx="16670786" cy="5510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en-US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40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60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AF659-0C6C-D677-4A5F-FA9A984FF56A}"/>
              </a:ext>
            </a:extLst>
          </p:cNvPr>
          <p:cNvSpPr txBox="1"/>
          <p:nvPr/>
        </p:nvSpPr>
        <p:spPr>
          <a:xfrm>
            <a:off x="8229600" y="4257395"/>
            <a:ext cx="9144000" cy="3340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60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/email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250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6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285048"/>
            <a:ext cx="7696200" cy="2772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2"/>
              </a:lnSpc>
            </a:pPr>
            <a:r>
              <a:rPr lang="en-US" sz="79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Định</a:t>
            </a:r>
            <a:r>
              <a:rPr lang="en-US" sz="79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9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dạng</a:t>
            </a:r>
            <a:r>
              <a:rPr lang="en-US" sz="79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9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đề</a:t>
            </a:r>
            <a:r>
              <a:rPr lang="en-US" sz="79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9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thi</a:t>
            </a:r>
            <a:r>
              <a:rPr lang="en-US" sz="79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9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tiếng</a:t>
            </a:r>
            <a:r>
              <a:rPr lang="en-US" sz="79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Trung</a:t>
            </a:r>
          </a:p>
          <a:p>
            <a:pPr algn="ctr">
              <a:lnSpc>
                <a:spcPts val="6952"/>
              </a:lnSpc>
            </a:pPr>
            <a:endParaRPr lang="en-US" sz="7900" dirty="0">
              <a:solidFill>
                <a:srgbClr val="5D3E24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595" y="2095500"/>
            <a:ext cx="17758730" cy="7462606"/>
            <a:chOff x="0" y="-28575"/>
            <a:chExt cx="4677196" cy="19654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77196" cy="1936885"/>
            </a:xfrm>
            <a:custGeom>
              <a:avLst/>
              <a:gdLst/>
              <a:ahLst/>
              <a:cxnLst/>
              <a:rect l="l" t="t" r="r" b="b"/>
              <a:pathLst>
                <a:path w="4677196" h="1936885">
                  <a:moveTo>
                    <a:pt x="22233" y="0"/>
                  </a:moveTo>
                  <a:lnTo>
                    <a:pt x="4654963" y="0"/>
                  </a:lnTo>
                  <a:cubicBezTo>
                    <a:pt x="4660860" y="0"/>
                    <a:pt x="4666515" y="2342"/>
                    <a:pt x="4670684" y="6512"/>
                  </a:cubicBezTo>
                  <a:cubicBezTo>
                    <a:pt x="4674854" y="10682"/>
                    <a:pt x="4677196" y="16337"/>
                    <a:pt x="4677196" y="22233"/>
                  </a:cubicBezTo>
                  <a:lnTo>
                    <a:pt x="4677196" y="1914651"/>
                  </a:lnTo>
                  <a:cubicBezTo>
                    <a:pt x="4677196" y="1920548"/>
                    <a:pt x="4674854" y="1926203"/>
                    <a:pt x="4670684" y="1930373"/>
                  </a:cubicBezTo>
                  <a:cubicBezTo>
                    <a:pt x="4666515" y="1934542"/>
                    <a:pt x="4660860" y="1936885"/>
                    <a:pt x="4654963" y="1936885"/>
                  </a:cubicBezTo>
                  <a:lnTo>
                    <a:pt x="22233" y="1936885"/>
                  </a:lnTo>
                  <a:cubicBezTo>
                    <a:pt x="16337" y="1936885"/>
                    <a:pt x="10682" y="1934542"/>
                    <a:pt x="6512" y="1930373"/>
                  </a:cubicBezTo>
                  <a:cubicBezTo>
                    <a:pt x="2342" y="1926203"/>
                    <a:pt x="0" y="1920548"/>
                    <a:pt x="0" y="1914651"/>
                  </a:cubicBezTo>
                  <a:lnTo>
                    <a:pt x="0" y="22233"/>
                  </a:lnTo>
                  <a:cubicBezTo>
                    <a:pt x="0" y="16337"/>
                    <a:pt x="2342" y="10682"/>
                    <a:pt x="6512" y="6512"/>
                  </a:cubicBezTo>
                  <a:cubicBezTo>
                    <a:pt x="10682" y="2342"/>
                    <a:pt x="16337" y="0"/>
                    <a:pt x="22233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E7BE8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677196" cy="1965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08607" y="3029799"/>
            <a:ext cx="16670786" cy="325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140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Nghe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25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110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7E52AF-A3DA-759D-457A-D30556882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2" y="-33981"/>
            <a:ext cx="654701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15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228179" y="-98286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24146" y="2755440"/>
            <a:ext cx="10821824" cy="5607672"/>
          </a:xfrm>
          <a:custGeom>
            <a:avLst/>
            <a:gdLst/>
            <a:ahLst/>
            <a:cxnLst/>
            <a:rect l="l" t="t" r="r" b="b"/>
            <a:pathLst>
              <a:path w="10821824" h="5607672">
                <a:moveTo>
                  <a:pt x="0" y="0"/>
                </a:moveTo>
                <a:lnTo>
                  <a:pt x="10821824" y="0"/>
                </a:lnTo>
                <a:lnTo>
                  <a:pt x="10821824" y="5607672"/>
                </a:lnTo>
                <a:lnTo>
                  <a:pt x="0" y="5607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872194" y="5559276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3"/>
                </a:lnTo>
                <a:lnTo>
                  <a:pt x="0" y="1100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91972">
            <a:off x="15355682" y="391372"/>
            <a:ext cx="2751926" cy="2726909"/>
          </a:xfrm>
          <a:custGeom>
            <a:avLst/>
            <a:gdLst/>
            <a:ahLst/>
            <a:cxnLst/>
            <a:rect l="l" t="t" r="r" b="b"/>
            <a:pathLst>
              <a:path w="2751926" h="2726909">
                <a:moveTo>
                  <a:pt x="0" y="0"/>
                </a:moveTo>
                <a:lnTo>
                  <a:pt x="2751927" y="0"/>
                </a:lnTo>
                <a:lnTo>
                  <a:pt x="2751927" y="2726909"/>
                </a:lnTo>
                <a:lnTo>
                  <a:pt x="0" y="2726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009536" y="3626358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049988">
            <a:off x="-780442" y="8597639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0" y="0"/>
                </a:moveTo>
                <a:lnTo>
                  <a:pt x="4511085" y="0"/>
                </a:lnTo>
                <a:lnTo>
                  <a:pt x="4511085" y="5683256"/>
                </a:lnTo>
                <a:lnTo>
                  <a:pt x="0" y="5683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5247465" y="7187335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79" y="0"/>
                </a:lnTo>
                <a:lnTo>
                  <a:pt x="1833979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677424">
            <a:off x="-1415710" y="-1848331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214570" y="-760755"/>
            <a:ext cx="2532333" cy="2953158"/>
          </a:xfrm>
          <a:custGeom>
            <a:avLst/>
            <a:gdLst/>
            <a:ahLst/>
            <a:cxnLst/>
            <a:rect l="l" t="t" r="r" b="b"/>
            <a:pathLst>
              <a:path w="2532333" h="2953158">
                <a:moveTo>
                  <a:pt x="0" y="0"/>
                </a:moveTo>
                <a:lnTo>
                  <a:pt x="2532333" y="0"/>
                </a:lnTo>
                <a:lnTo>
                  <a:pt x="2532333" y="2953158"/>
                </a:lnTo>
                <a:lnTo>
                  <a:pt x="0" y="2953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700000">
            <a:off x="11422985" y="418817"/>
            <a:ext cx="979994" cy="933667"/>
          </a:xfrm>
          <a:custGeom>
            <a:avLst/>
            <a:gdLst/>
            <a:ahLst/>
            <a:cxnLst/>
            <a:rect l="l" t="t" r="r" b="b"/>
            <a:pathLst>
              <a:path w="979994" h="933667">
                <a:moveTo>
                  <a:pt x="0" y="0"/>
                </a:moveTo>
                <a:lnTo>
                  <a:pt x="979993" y="0"/>
                </a:lnTo>
                <a:lnTo>
                  <a:pt x="979993" y="933667"/>
                </a:lnTo>
                <a:lnTo>
                  <a:pt x="0" y="9336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795166" y="3647928"/>
            <a:ext cx="10697668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Thi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tuyển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lớp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CLC </a:t>
            </a:r>
          </a:p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ngành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Sư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phạm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70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Tiếng</a:t>
            </a:r>
            <a:r>
              <a:rPr lang="en-US" sz="70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Anh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79652">
            <a:off x="-7015411" y="6029805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969688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354969" y="2860640"/>
            <a:ext cx="8519358" cy="4565720"/>
            <a:chOff x="0" y="0"/>
            <a:chExt cx="400591" cy="214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0591" cy="214686"/>
            </a:xfrm>
            <a:custGeom>
              <a:avLst/>
              <a:gdLst/>
              <a:ahLst/>
              <a:cxnLst/>
              <a:rect l="l" t="t" r="r" b="b"/>
              <a:pathLst>
                <a:path w="400591" h="214686">
                  <a:moveTo>
                    <a:pt x="35441" y="0"/>
                  </a:moveTo>
                  <a:lnTo>
                    <a:pt x="365150" y="0"/>
                  </a:lnTo>
                  <a:cubicBezTo>
                    <a:pt x="384723" y="0"/>
                    <a:pt x="400591" y="15867"/>
                    <a:pt x="400591" y="35441"/>
                  </a:cubicBezTo>
                  <a:lnTo>
                    <a:pt x="400591" y="179245"/>
                  </a:lnTo>
                  <a:cubicBezTo>
                    <a:pt x="400591" y="198818"/>
                    <a:pt x="384723" y="214686"/>
                    <a:pt x="365150" y="214686"/>
                  </a:cubicBezTo>
                  <a:lnTo>
                    <a:pt x="35441" y="214686"/>
                  </a:lnTo>
                  <a:cubicBezTo>
                    <a:pt x="15867" y="214686"/>
                    <a:pt x="0" y="198818"/>
                    <a:pt x="0" y="179245"/>
                  </a:cubicBezTo>
                  <a:lnTo>
                    <a:pt x="0" y="35441"/>
                  </a:lnTo>
                  <a:cubicBezTo>
                    <a:pt x="0" y="15867"/>
                    <a:pt x="15867" y="0"/>
                    <a:pt x="35441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E7BE8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00591" cy="252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59124" y="2362951"/>
            <a:ext cx="5246370" cy="524637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19477" y="3143049"/>
            <a:ext cx="8185085" cy="319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endParaRPr dirty="0"/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thi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đáp</a:t>
            </a:r>
            <a:r>
              <a:rPr lang="en-US" sz="32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thi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3200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14h00 </a:t>
            </a:r>
            <a:r>
              <a:rPr lang="en-US" sz="3200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thứ</a:t>
            </a:r>
            <a:r>
              <a:rPr lang="en-US" sz="3200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Sáu</a:t>
            </a:r>
            <a:r>
              <a:rPr lang="en-US" sz="3200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ngày</a:t>
            </a:r>
            <a:r>
              <a:rPr lang="en-US" sz="3200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 23/8/2024</a:t>
            </a: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Quét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mã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QR </a:t>
            </a: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xem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đây</a:t>
            </a:r>
            <a:endParaRPr lang="en-US" sz="3200" b="1" dirty="0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" name="Freeform 10"/>
          <p:cNvSpPr/>
          <p:nvPr/>
        </p:nvSpPr>
        <p:spPr>
          <a:xfrm rot="-980029">
            <a:off x="220699" y="1878952"/>
            <a:ext cx="1016029" cy="967999"/>
          </a:xfrm>
          <a:custGeom>
            <a:avLst/>
            <a:gdLst/>
            <a:ahLst/>
            <a:cxnLst/>
            <a:rect l="l" t="t" r="r" b="b"/>
            <a:pathLst>
              <a:path w="1016029" h="967999">
                <a:moveTo>
                  <a:pt x="0" y="0"/>
                </a:moveTo>
                <a:lnTo>
                  <a:pt x="1016029" y="0"/>
                </a:lnTo>
                <a:lnTo>
                  <a:pt x="1016029" y="967999"/>
                </a:lnTo>
                <a:lnTo>
                  <a:pt x="0" y="9679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524608">
            <a:off x="15578786" y="7848110"/>
            <a:ext cx="3860617" cy="3924388"/>
          </a:xfrm>
          <a:custGeom>
            <a:avLst/>
            <a:gdLst/>
            <a:ahLst/>
            <a:cxnLst/>
            <a:rect l="l" t="t" r="r" b="b"/>
            <a:pathLst>
              <a:path w="3860617" h="3924388">
                <a:moveTo>
                  <a:pt x="0" y="0"/>
                </a:moveTo>
                <a:lnTo>
                  <a:pt x="3860617" y="0"/>
                </a:lnTo>
                <a:lnTo>
                  <a:pt x="3860617" y="3924388"/>
                </a:lnTo>
                <a:lnTo>
                  <a:pt x="0" y="39243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492907" y="-271552"/>
            <a:ext cx="2032376" cy="2370118"/>
          </a:xfrm>
          <a:custGeom>
            <a:avLst/>
            <a:gdLst/>
            <a:ahLst/>
            <a:cxnLst/>
            <a:rect l="l" t="t" r="r" b="b"/>
            <a:pathLst>
              <a:path w="2032376" h="2370118">
                <a:moveTo>
                  <a:pt x="0" y="0"/>
                </a:moveTo>
                <a:lnTo>
                  <a:pt x="2032376" y="0"/>
                </a:lnTo>
                <a:lnTo>
                  <a:pt x="2032376" y="2370117"/>
                </a:lnTo>
                <a:lnTo>
                  <a:pt x="0" y="23701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28772" flipV="1">
            <a:off x="-3482888" y="-2662447"/>
            <a:ext cx="5127233" cy="6459507"/>
          </a:xfrm>
          <a:custGeom>
            <a:avLst/>
            <a:gdLst/>
            <a:ahLst/>
            <a:cxnLst/>
            <a:rect l="l" t="t" r="r" b="b"/>
            <a:pathLst>
              <a:path w="5127233" h="6459507">
                <a:moveTo>
                  <a:pt x="0" y="6459506"/>
                </a:moveTo>
                <a:lnTo>
                  <a:pt x="5127233" y="6459506"/>
                </a:lnTo>
                <a:lnTo>
                  <a:pt x="5127233" y="0"/>
                </a:lnTo>
                <a:lnTo>
                  <a:pt x="0" y="0"/>
                </a:lnTo>
                <a:lnTo>
                  <a:pt x="0" y="645950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919272" y="7781721"/>
            <a:ext cx="2532333" cy="2953158"/>
          </a:xfrm>
          <a:custGeom>
            <a:avLst/>
            <a:gdLst/>
            <a:ahLst/>
            <a:cxnLst/>
            <a:rect l="l" t="t" r="r" b="b"/>
            <a:pathLst>
              <a:path w="2532333" h="2953158">
                <a:moveTo>
                  <a:pt x="0" y="0"/>
                </a:moveTo>
                <a:lnTo>
                  <a:pt x="2532333" y="0"/>
                </a:lnTo>
                <a:lnTo>
                  <a:pt x="2532333" y="2953158"/>
                </a:lnTo>
                <a:lnTo>
                  <a:pt x="0" y="2953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8026575">
            <a:off x="16119713" y="-1574011"/>
            <a:ext cx="3304221" cy="3148021"/>
          </a:xfrm>
          <a:custGeom>
            <a:avLst/>
            <a:gdLst/>
            <a:ahLst/>
            <a:cxnLst/>
            <a:rect l="l" t="t" r="r" b="b"/>
            <a:pathLst>
              <a:path w="3304221" h="3148021">
                <a:moveTo>
                  <a:pt x="0" y="0"/>
                </a:moveTo>
                <a:lnTo>
                  <a:pt x="3304221" y="0"/>
                </a:lnTo>
                <a:lnTo>
                  <a:pt x="3304221" y="3148022"/>
                </a:lnTo>
                <a:lnTo>
                  <a:pt x="0" y="3148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115812" y="1018315"/>
            <a:ext cx="10556621" cy="8250370"/>
            <a:chOff x="0" y="0"/>
            <a:chExt cx="858368" cy="6795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8368" cy="679565"/>
            </a:xfrm>
            <a:custGeom>
              <a:avLst/>
              <a:gdLst/>
              <a:ahLst/>
              <a:cxnLst/>
              <a:rect l="l" t="t" r="r" b="b"/>
              <a:pathLst>
                <a:path w="858368" h="679565">
                  <a:moveTo>
                    <a:pt x="51336" y="0"/>
                  </a:moveTo>
                  <a:lnTo>
                    <a:pt x="807032" y="0"/>
                  </a:lnTo>
                  <a:cubicBezTo>
                    <a:pt x="835385" y="0"/>
                    <a:pt x="858368" y="22984"/>
                    <a:pt x="858368" y="51336"/>
                  </a:cubicBezTo>
                  <a:lnTo>
                    <a:pt x="858368" y="628229"/>
                  </a:lnTo>
                  <a:cubicBezTo>
                    <a:pt x="858368" y="656582"/>
                    <a:pt x="835385" y="679565"/>
                    <a:pt x="807032" y="679565"/>
                  </a:cubicBezTo>
                  <a:lnTo>
                    <a:pt x="51336" y="679565"/>
                  </a:lnTo>
                  <a:cubicBezTo>
                    <a:pt x="37721" y="679565"/>
                    <a:pt x="24663" y="674157"/>
                    <a:pt x="15036" y="664529"/>
                  </a:cubicBezTo>
                  <a:cubicBezTo>
                    <a:pt x="5409" y="654902"/>
                    <a:pt x="0" y="641845"/>
                    <a:pt x="0" y="628229"/>
                  </a:cubicBezTo>
                  <a:lnTo>
                    <a:pt x="0" y="51336"/>
                  </a:lnTo>
                  <a:cubicBezTo>
                    <a:pt x="0" y="37721"/>
                    <a:pt x="5409" y="24663"/>
                    <a:pt x="15036" y="15036"/>
                  </a:cubicBezTo>
                  <a:cubicBezTo>
                    <a:pt x="24663" y="5409"/>
                    <a:pt x="37721" y="0"/>
                    <a:pt x="51336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E7BE8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58368" cy="755765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   </a:t>
              </a:r>
            </a:p>
            <a:p>
              <a:pPr algn="just">
                <a:lnSpc>
                  <a:spcPts val="5599"/>
                </a:lnSpc>
              </a:pPr>
              <a:endParaRPr lang="en-US" sz="39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endParaRPr>
            </a:p>
            <a:p>
              <a:pPr marL="777240" lvl="1" indent="-388620" algn="just">
                <a:lnSpc>
                  <a:spcPts val="5040"/>
                </a:lnSpc>
                <a:buFont typeface="Arial"/>
                <a:buChar char="•"/>
              </a:pP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Phòng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Đào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tạo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(P109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nhà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A1)</a:t>
              </a:r>
            </a:p>
            <a:p>
              <a:pPr algn="just">
                <a:lnSpc>
                  <a:spcPts val="5040"/>
                </a:lnSpc>
              </a:pP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      ĐT: 024.66808741 </a:t>
              </a:r>
            </a:p>
            <a:p>
              <a:pPr algn="just">
                <a:lnSpc>
                  <a:spcPts val="4896"/>
                </a:lnSpc>
              </a:pP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      Email: huonghop@gmail.com</a:t>
              </a:r>
            </a:p>
            <a:p>
              <a:pPr marL="777240" lvl="1" indent="-388620" algn="just">
                <a:lnSpc>
                  <a:spcPts val="5040"/>
                </a:lnSpc>
                <a:buFont typeface="Arial"/>
                <a:buChar char="•"/>
              </a:pP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Giải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đáp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về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Ngoại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ngữ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2 (P107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nhà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A1)</a:t>
              </a:r>
            </a:p>
            <a:p>
              <a:pPr algn="just">
                <a:lnSpc>
                  <a:spcPts val="5040"/>
                </a:lnSpc>
              </a:pP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     ĐT: 024.37548137 </a:t>
              </a:r>
            </a:p>
            <a:p>
              <a:pPr algn="just">
                <a:lnSpc>
                  <a:spcPts val="5040"/>
                </a:lnSpc>
              </a:pP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     Email: linhtranru8890@gmail.com</a:t>
              </a:r>
            </a:p>
            <a:p>
              <a:pPr marL="777240" lvl="1" indent="-388620" algn="just">
                <a:lnSpc>
                  <a:spcPts val="5040"/>
                </a:lnSpc>
                <a:buFont typeface="Arial"/>
                <a:buChar char="•"/>
              </a:pP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Hỗ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trợ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về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tài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khoản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Portal:</a:t>
              </a: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P. </a:t>
              </a:r>
              <a:r>
                <a:rPr lang="en-US" sz="3600" dirty="0" err="1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Chính</a:t>
              </a: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trị</a:t>
              </a: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và</a:t>
              </a: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Công</a:t>
              </a: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3600" dirty="0" err="1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tác</a:t>
              </a: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HSSV 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(P106 </a:t>
              </a:r>
              <a:r>
                <a:rPr lang="en-US" sz="3600" dirty="0" err="1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nhà</a:t>
              </a:r>
              <a:r>
                <a:rPr lang="en-US" sz="3600" dirty="0">
                  <a:solidFill>
                    <a:srgbClr val="5D3E24"/>
                  </a:solidFill>
                  <a:latin typeface="Lora Bold"/>
                  <a:ea typeface="Lora Bold"/>
                  <a:cs typeface="Lora Bold"/>
                  <a:sym typeface="Lora Bold"/>
                </a:rPr>
                <a:t> A1)</a:t>
              </a:r>
            </a:p>
            <a:p>
              <a:pPr algn="just">
                <a:lnSpc>
                  <a:spcPts val="5040"/>
                </a:lnSpc>
              </a:pP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     ĐT: 024.66863316</a:t>
              </a:r>
            </a:p>
            <a:p>
              <a:pPr algn="just">
                <a:lnSpc>
                  <a:spcPts val="5040"/>
                </a:lnSpc>
              </a:pPr>
              <a:r>
                <a:rPr lang="en-US" sz="3600" dirty="0">
                  <a:solidFill>
                    <a:srgbClr val="5D3E24"/>
                  </a:solidFill>
                  <a:latin typeface="Lora"/>
                  <a:ea typeface="Lora"/>
                  <a:cs typeface="Lora"/>
                  <a:sym typeface="Lora"/>
                </a:rPr>
                <a:t>      Email: trithanh1707@gmail.com</a:t>
              </a:r>
            </a:p>
            <a:p>
              <a:pPr algn="just">
                <a:lnSpc>
                  <a:spcPts val="5040"/>
                </a:lnSpc>
                <a:spcBef>
                  <a:spcPct val="0"/>
                </a:spcBef>
              </a:pPr>
              <a:endParaRPr lang="en-US" sz="36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491972">
            <a:off x="13269968" y="4976231"/>
            <a:ext cx="4319300" cy="4280034"/>
          </a:xfrm>
          <a:custGeom>
            <a:avLst/>
            <a:gdLst/>
            <a:ahLst/>
            <a:cxnLst/>
            <a:rect l="l" t="t" r="r" b="b"/>
            <a:pathLst>
              <a:path w="4319300" h="4280034">
                <a:moveTo>
                  <a:pt x="0" y="0"/>
                </a:moveTo>
                <a:lnTo>
                  <a:pt x="4319300" y="0"/>
                </a:lnTo>
                <a:lnTo>
                  <a:pt x="4319300" y="4280034"/>
                </a:lnTo>
                <a:lnTo>
                  <a:pt x="0" y="42800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 rot="499039">
            <a:off x="12461146" y="6413552"/>
            <a:ext cx="5928990" cy="185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65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Thông tin </a:t>
            </a:r>
          </a:p>
          <a:p>
            <a:pPr algn="ctr">
              <a:lnSpc>
                <a:spcPts val="7280"/>
              </a:lnSpc>
            </a:pPr>
            <a:r>
              <a:rPr lang="en-US" sz="65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liên hệ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7662743" y="-1614385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770339">
            <a:off x="1306791" y="248382"/>
            <a:ext cx="1638071" cy="1560635"/>
          </a:xfrm>
          <a:custGeom>
            <a:avLst/>
            <a:gdLst/>
            <a:ahLst/>
            <a:cxnLst/>
            <a:rect l="l" t="t" r="r" b="b"/>
            <a:pathLst>
              <a:path w="1638071" h="1560635">
                <a:moveTo>
                  <a:pt x="0" y="0"/>
                </a:moveTo>
                <a:lnTo>
                  <a:pt x="1638071" y="0"/>
                </a:lnTo>
                <a:lnTo>
                  <a:pt x="1638071" y="1560636"/>
                </a:lnTo>
                <a:lnTo>
                  <a:pt x="0" y="156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245019" flipH="1">
            <a:off x="16267689" y="8169701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4511084" y="0"/>
                </a:moveTo>
                <a:lnTo>
                  <a:pt x="0" y="0"/>
                </a:lnTo>
                <a:lnTo>
                  <a:pt x="0" y="5683256"/>
                </a:lnTo>
                <a:lnTo>
                  <a:pt x="4511084" y="5683256"/>
                </a:lnTo>
                <a:lnTo>
                  <a:pt x="45110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94278">
            <a:off x="17075789" y="-1140586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80" y="0"/>
                </a:lnTo>
                <a:lnTo>
                  <a:pt x="1833980" y="3561127"/>
                </a:lnTo>
                <a:lnTo>
                  <a:pt x="0" y="3561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103665" y="2381920"/>
            <a:ext cx="15286403" cy="7256701"/>
            <a:chOff x="0" y="0"/>
            <a:chExt cx="9936002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9941082" cy="4726940"/>
            </a:xfrm>
            <a:custGeom>
              <a:avLst/>
              <a:gdLst/>
              <a:ahLst/>
              <a:cxnLst/>
              <a:rect l="l" t="t" r="r" b="b"/>
              <a:pathLst>
                <a:path w="9941082" h="4726940">
                  <a:moveTo>
                    <a:pt x="7029944" y="4662170"/>
                  </a:moveTo>
                  <a:cubicBezTo>
                    <a:pt x="6972450" y="4669790"/>
                    <a:pt x="6928023" y="4679950"/>
                    <a:pt x="6883595" y="4682490"/>
                  </a:cubicBezTo>
                  <a:cubicBezTo>
                    <a:pt x="6632713" y="4692650"/>
                    <a:pt x="6384443" y="4702810"/>
                    <a:pt x="6133560" y="4711700"/>
                  </a:cubicBezTo>
                  <a:cubicBezTo>
                    <a:pt x="6005506" y="4715510"/>
                    <a:pt x="5877451" y="4719320"/>
                    <a:pt x="5749396" y="4720590"/>
                  </a:cubicBezTo>
                  <a:cubicBezTo>
                    <a:pt x="5610888" y="4723130"/>
                    <a:pt x="5472380" y="4726940"/>
                    <a:pt x="5336485" y="4724400"/>
                  </a:cubicBezTo>
                  <a:cubicBezTo>
                    <a:pt x="5205817" y="4723130"/>
                    <a:pt x="5075149" y="4719320"/>
                    <a:pt x="4949708" y="4707890"/>
                  </a:cubicBezTo>
                  <a:cubicBezTo>
                    <a:pt x="4787679" y="4693920"/>
                    <a:pt x="4623037" y="4693920"/>
                    <a:pt x="4463623" y="4681220"/>
                  </a:cubicBezTo>
                  <a:cubicBezTo>
                    <a:pt x="4048097" y="4648200"/>
                    <a:pt x="3624733" y="4657090"/>
                    <a:pt x="3206595" y="4643120"/>
                  </a:cubicBezTo>
                  <a:cubicBezTo>
                    <a:pt x="2971393" y="4635500"/>
                    <a:pt x="2736190" y="4617720"/>
                    <a:pt x="2500987" y="4602480"/>
                  </a:cubicBezTo>
                  <a:cubicBezTo>
                    <a:pt x="2234424" y="4585970"/>
                    <a:pt x="1967862" y="4566920"/>
                    <a:pt x="1698685" y="4549140"/>
                  </a:cubicBezTo>
                  <a:cubicBezTo>
                    <a:pt x="1502683" y="4536440"/>
                    <a:pt x="1304068" y="4523740"/>
                    <a:pt x="1108065" y="4511040"/>
                  </a:cubicBezTo>
                  <a:cubicBezTo>
                    <a:pt x="1102839" y="4511040"/>
                    <a:pt x="1097612" y="4509770"/>
                    <a:pt x="1092385" y="4509770"/>
                  </a:cubicBezTo>
                  <a:cubicBezTo>
                    <a:pt x="927743" y="4475480"/>
                    <a:pt x="752648" y="4448810"/>
                    <a:pt x="601073" y="4404360"/>
                  </a:cubicBezTo>
                  <a:cubicBezTo>
                    <a:pt x="344964" y="4328160"/>
                    <a:pt x="235203" y="4206240"/>
                    <a:pt x="224749" y="4062730"/>
                  </a:cubicBezTo>
                  <a:cubicBezTo>
                    <a:pt x="222136" y="4013200"/>
                    <a:pt x="209069" y="3964940"/>
                    <a:pt x="209069" y="3915410"/>
                  </a:cubicBezTo>
                  <a:cubicBezTo>
                    <a:pt x="211682" y="3846830"/>
                    <a:pt x="222136" y="3779520"/>
                    <a:pt x="229976" y="3712210"/>
                  </a:cubicBezTo>
                  <a:cubicBezTo>
                    <a:pt x="250883" y="3511550"/>
                    <a:pt x="261336" y="3310890"/>
                    <a:pt x="229976" y="3110230"/>
                  </a:cubicBezTo>
                  <a:cubicBezTo>
                    <a:pt x="201229" y="2929890"/>
                    <a:pt x="175095" y="2750820"/>
                    <a:pt x="146348" y="2570480"/>
                  </a:cubicBezTo>
                  <a:cubicBezTo>
                    <a:pt x="128055" y="2454910"/>
                    <a:pt x="104534" y="2340610"/>
                    <a:pt x="88854" y="2225040"/>
                  </a:cubicBezTo>
                  <a:cubicBezTo>
                    <a:pt x="78401" y="2148840"/>
                    <a:pt x="81014" y="2071370"/>
                    <a:pt x="70561" y="1995170"/>
                  </a:cubicBezTo>
                  <a:cubicBezTo>
                    <a:pt x="65334" y="1951990"/>
                    <a:pt x="36587" y="1910080"/>
                    <a:pt x="33974" y="1866900"/>
                  </a:cubicBezTo>
                  <a:cubicBezTo>
                    <a:pt x="23520" y="1762760"/>
                    <a:pt x="20907" y="1657350"/>
                    <a:pt x="15680" y="1551940"/>
                  </a:cubicBezTo>
                  <a:cubicBezTo>
                    <a:pt x="13067" y="1511300"/>
                    <a:pt x="0" y="1470660"/>
                    <a:pt x="2613" y="1430020"/>
                  </a:cubicBezTo>
                  <a:cubicBezTo>
                    <a:pt x="5227" y="1366520"/>
                    <a:pt x="20907" y="1303020"/>
                    <a:pt x="23520" y="1239520"/>
                  </a:cubicBezTo>
                  <a:cubicBezTo>
                    <a:pt x="26134" y="1165860"/>
                    <a:pt x="10453" y="1092200"/>
                    <a:pt x="15680" y="1019810"/>
                  </a:cubicBezTo>
                  <a:cubicBezTo>
                    <a:pt x="15680" y="949960"/>
                    <a:pt x="33974" y="881380"/>
                    <a:pt x="52267" y="811530"/>
                  </a:cubicBezTo>
                  <a:cubicBezTo>
                    <a:pt x="57494" y="787400"/>
                    <a:pt x="94081" y="765810"/>
                    <a:pt x="104534" y="741680"/>
                  </a:cubicBezTo>
                  <a:cubicBezTo>
                    <a:pt x="148962" y="622300"/>
                    <a:pt x="196002" y="502920"/>
                    <a:pt x="310990" y="392430"/>
                  </a:cubicBezTo>
                  <a:cubicBezTo>
                    <a:pt x="337124" y="368300"/>
                    <a:pt x="378937" y="346710"/>
                    <a:pt x="418138" y="327660"/>
                  </a:cubicBezTo>
                  <a:cubicBezTo>
                    <a:pt x="431205" y="321310"/>
                    <a:pt x="462565" y="325120"/>
                    <a:pt x="470405" y="325120"/>
                  </a:cubicBezTo>
                  <a:cubicBezTo>
                    <a:pt x="488699" y="308610"/>
                    <a:pt x="499152" y="292100"/>
                    <a:pt x="520059" y="284480"/>
                  </a:cubicBezTo>
                  <a:cubicBezTo>
                    <a:pt x="632434" y="242570"/>
                    <a:pt x="750035" y="212090"/>
                    <a:pt x="896383" y="204470"/>
                  </a:cubicBezTo>
                  <a:cubicBezTo>
                    <a:pt x="1006144" y="198120"/>
                    <a:pt x="1113292" y="175260"/>
                    <a:pt x="1223053" y="162560"/>
                  </a:cubicBezTo>
                  <a:cubicBezTo>
                    <a:pt x="1356335" y="147320"/>
                    <a:pt x="1489616" y="129540"/>
                    <a:pt x="1628124" y="120650"/>
                  </a:cubicBezTo>
                  <a:cubicBezTo>
                    <a:pt x="1753566" y="113030"/>
                    <a:pt x="1873780" y="96520"/>
                    <a:pt x="2001835" y="91440"/>
                  </a:cubicBezTo>
                  <a:cubicBezTo>
                    <a:pt x="2132503" y="86360"/>
                    <a:pt x="2263171" y="71120"/>
                    <a:pt x="2396453" y="66040"/>
                  </a:cubicBezTo>
                  <a:cubicBezTo>
                    <a:pt x="2757097" y="53340"/>
                    <a:pt x="3120354" y="44450"/>
                    <a:pt x="3480998" y="34290"/>
                  </a:cubicBezTo>
                  <a:cubicBezTo>
                    <a:pt x="3569853" y="31750"/>
                    <a:pt x="3658707" y="34290"/>
                    <a:pt x="3747561" y="35560"/>
                  </a:cubicBezTo>
                  <a:cubicBezTo>
                    <a:pt x="3791988" y="36830"/>
                    <a:pt x="3836415" y="41910"/>
                    <a:pt x="3883456" y="44450"/>
                  </a:cubicBezTo>
                  <a:cubicBezTo>
                    <a:pt x="3904362" y="45720"/>
                    <a:pt x="3925270" y="41910"/>
                    <a:pt x="3946177" y="41910"/>
                  </a:cubicBezTo>
                  <a:cubicBezTo>
                    <a:pt x="4008897" y="41910"/>
                    <a:pt x="4074231" y="41910"/>
                    <a:pt x="4136952" y="40640"/>
                  </a:cubicBezTo>
                  <a:cubicBezTo>
                    <a:pt x="4257167" y="38100"/>
                    <a:pt x="4379995" y="31750"/>
                    <a:pt x="4500209" y="31750"/>
                  </a:cubicBezTo>
                  <a:cubicBezTo>
                    <a:pt x="4617810" y="31750"/>
                    <a:pt x="4735412" y="35560"/>
                    <a:pt x="4853013" y="38100"/>
                  </a:cubicBezTo>
                  <a:lnTo>
                    <a:pt x="4947094" y="38100"/>
                  </a:lnTo>
                  <a:cubicBezTo>
                    <a:pt x="5090829" y="35560"/>
                    <a:pt x="5231950" y="35560"/>
                    <a:pt x="5375685" y="31750"/>
                  </a:cubicBezTo>
                  <a:cubicBezTo>
                    <a:pt x="5514194" y="27940"/>
                    <a:pt x="5650088" y="19050"/>
                    <a:pt x="5788597" y="15240"/>
                  </a:cubicBezTo>
                  <a:cubicBezTo>
                    <a:pt x="5853931" y="12700"/>
                    <a:pt x="5921878" y="12700"/>
                    <a:pt x="5987212" y="19050"/>
                  </a:cubicBezTo>
                  <a:cubicBezTo>
                    <a:pt x="6086520" y="27940"/>
                    <a:pt x="6180601" y="33020"/>
                    <a:pt x="6279909" y="19050"/>
                  </a:cubicBezTo>
                  <a:cubicBezTo>
                    <a:pt x="6316496" y="13970"/>
                    <a:pt x="6363536" y="22860"/>
                    <a:pt x="6405350" y="25400"/>
                  </a:cubicBezTo>
                  <a:cubicBezTo>
                    <a:pt x="6423644" y="26670"/>
                    <a:pt x="6444551" y="29210"/>
                    <a:pt x="6455004" y="25400"/>
                  </a:cubicBezTo>
                  <a:cubicBezTo>
                    <a:pt x="6525564" y="0"/>
                    <a:pt x="6590898" y="6350"/>
                    <a:pt x="6658846" y="27940"/>
                  </a:cubicBezTo>
                  <a:cubicBezTo>
                    <a:pt x="6666687" y="30480"/>
                    <a:pt x="6687593" y="24130"/>
                    <a:pt x="6703274" y="24130"/>
                  </a:cubicBezTo>
                  <a:cubicBezTo>
                    <a:pt x="6765994" y="24130"/>
                    <a:pt x="6828714" y="24130"/>
                    <a:pt x="6894048" y="25400"/>
                  </a:cubicBezTo>
                  <a:cubicBezTo>
                    <a:pt x="6941090" y="26670"/>
                    <a:pt x="6985516" y="34290"/>
                    <a:pt x="7032558" y="36830"/>
                  </a:cubicBezTo>
                  <a:cubicBezTo>
                    <a:pt x="7134478" y="43180"/>
                    <a:pt x="7239012" y="53340"/>
                    <a:pt x="7343547" y="53340"/>
                  </a:cubicBezTo>
                  <a:cubicBezTo>
                    <a:pt x="7539549" y="54610"/>
                    <a:pt x="7735551" y="58420"/>
                    <a:pt x="7928940" y="78740"/>
                  </a:cubicBezTo>
                  <a:cubicBezTo>
                    <a:pt x="8109262" y="97790"/>
                    <a:pt x="8294811" y="97790"/>
                    <a:pt x="8477746" y="113030"/>
                  </a:cubicBezTo>
                  <a:cubicBezTo>
                    <a:pt x="8587508" y="121920"/>
                    <a:pt x="8699882" y="138430"/>
                    <a:pt x="8793963" y="165100"/>
                  </a:cubicBezTo>
                  <a:cubicBezTo>
                    <a:pt x="8895884" y="193040"/>
                    <a:pt x="8974285" y="238760"/>
                    <a:pt x="9065753" y="276860"/>
                  </a:cubicBezTo>
                  <a:cubicBezTo>
                    <a:pt x="9099727" y="290830"/>
                    <a:pt x="9149380" y="300990"/>
                    <a:pt x="9172901" y="318770"/>
                  </a:cubicBezTo>
                  <a:cubicBezTo>
                    <a:pt x="9240848" y="367030"/>
                    <a:pt x="9300955" y="417830"/>
                    <a:pt x="9361063" y="468630"/>
                  </a:cubicBezTo>
                  <a:cubicBezTo>
                    <a:pt x="9405489" y="505460"/>
                    <a:pt x="9449917" y="543560"/>
                    <a:pt x="9483890" y="581660"/>
                  </a:cubicBezTo>
                  <a:cubicBezTo>
                    <a:pt x="9520477" y="626110"/>
                    <a:pt x="9549224" y="671830"/>
                    <a:pt x="9577972" y="718820"/>
                  </a:cubicBezTo>
                  <a:cubicBezTo>
                    <a:pt x="9622399" y="792480"/>
                    <a:pt x="9674666" y="866140"/>
                    <a:pt x="9703412" y="942340"/>
                  </a:cubicBezTo>
                  <a:cubicBezTo>
                    <a:pt x="9745227" y="1049020"/>
                    <a:pt x="9766134" y="1158240"/>
                    <a:pt x="9797494" y="1266190"/>
                  </a:cubicBezTo>
                  <a:cubicBezTo>
                    <a:pt x="9807947" y="1301750"/>
                    <a:pt x="9821014" y="1337310"/>
                    <a:pt x="9826241" y="1372870"/>
                  </a:cubicBezTo>
                  <a:cubicBezTo>
                    <a:pt x="9841921" y="1474470"/>
                    <a:pt x="9852375" y="1574800"/>
                    <a:pt x="9865441" y="1676400"/>
                  </a:cubicBezTo>
                  <a:cubicBezTo>
                    <a:pt x="9883735" y="1802130"/>
                    <a:pt x="9909869" y="1926590"/>
                    <a:pt x="9922935" y="2052320"/>
                  </a:cubicBezTo>
                  <a:cubicBezTo>
                    <a:pt x="9936002" y="2172970"/>
                    <a:pt x="9941082" y="2294890"/>
                    <a:pt x="9938542" y="2416810"/>
                  </a:cubicBezTo>
                  <a:cubicBezTo>
                    <a:pt x="9933389" y="2620010"/>
                    <a:pt x="9912482" y="2821940"/>
                    <a:pt x="9891575" y="3025140"/>
                  </a:cubicBezTo>
                  <a:cubicBezTo>
                    <a:pt x="9878508" y="3150870"/>
                    <a:pt x="9860214" y="3275330"/>
                    <a:pt x="9834081" y="3399790"/>
                  </a:cubicBezTo>
                  <a:cubicBezTo>
                    <a:pt x="9807947" y="3524250"/>
                    <a:pt x="9768746" y="3647440"/>
                    <a:pt x="9740000" y="3771900"/>
                  </a:cubicBezTo>
                  <a:cubicBezTo>
                    <a:pt x="9719093" y="3858260"/>
                    <a:pt x="9713867" y="3944620"/>
                    <a:pt x="9690346" y="4029710"/>
                  </a:cubicBezTo>
                  <a:cubicBezTo>
                    <a:pt x="9669439" y="4107180"/>
                    <a:pt x="9591039" y="4175760"/>
                    <a:pt x="9486504" y="4232910"/>
                  </a:cubicBezTo>
                  <a:cubicBezTo>
                    <a:pt x="9400263" y="4281170"/>
                    <a:pt x="9332316" y="4335780"/>
                    <a:pt x="9243461" y="4382770"/>
                  </a:cubicBezTo>
                  <a:cubicBezTo>
                    <a:pt x="9165061" y="4424680"/>
                    <a:pt x="9078819" y="4466590"/>
                    <a:pt x="8942925" y="4467860"/>
                  </a:cubicBezTo>
                  <a:cubicBezTo>
                    <a:pt x="8911565" y="4467860"/>
                    <a:pt x="8882817" y="4483100"/>
                    <a:pt x="8851457" y="4490720"/>
                  </a:cubicBezTo>
                  <a:cubicBezTo>
                    <a:pt x="8718176" y="4518660"/>
                    <a:pt x="8579667" y="4542790"/>
                    <a:pt x="8448999" y="4573270"/>
                  </a:cubicBezTo>
                  <a:cubicBezTo>
                    <a:pt x="8208570" y="4629150"/>
                    <a:pt x="7949847" y="4638040"/>
                    <a:pt x="7691124" y="4643120"/>
                  </a:cubicBezTo>
                  <a:cubicBezTo>
                    <a:pt x="7591816" y="4645660"/>
                    <a:pt x="7489896" y="4641850"/>
                    <a:pt x="7390588" y="4645660"/>
                  </a:cubicBezTo>
                  <a:cubicBezTo>
                    <a:pt x="7340933" y="4646930"/>
                    <a:pt x="7293894" y="4658360"/>
                    <a:pt x="7246852" y="4663440"/>
                  </a:cubicBezTo>
                  <a:cubicBezTo>
                    <a:pt x="7225946" y="4665980"/>
                    <a:pt x="7205039" y="4664710"/>
                    <a:pt x="7181518" y="4665980"/>
                  </a:cubicBezTo>
                  <a:cubicBezTo>
                    <a:pt x="7150158" y="4667250"/>
                    <a:pt x="7118798" y="4671060"/>
                    <a:pt x="7087438" y="4669790"/>
                  </a:cubicBezTo>
                  <a:cubicBezTo>
                    <a:pt x="7056077" y="4667250"/>
                    <a:pt x="7035171" y="4662170"/>
                    <a:pt x="7029944" y="4662170"/>
                  </a:cubicBezTo>
                  <a:close/>
                </a:path>
              </a:pathLst>
            </a:custGeom>
            <a:blipFill>
              <a:blip r:embed="rId10"/>
              <a:stretch>
                <a:fillRect t="-6403" b="-64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706377" y="681734"/>
            <a:ext cx="14080979" cy="932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6"/>
              </a:lnSpc>
            </a:pPr>
            <a:r>
              <a:rPr lang="en-US" sz="77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2. Các khoa đào tạo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627132" y="-98286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169384" y="3058369"/>
            <a:ext cx="9949233" cy="5155511"/>
          </a:xfrm>
          <a:custGeom>
            <a:avLst/>
            <a:gdLst/>
            <a:ahLst/>
            <a:cxnLst/>
            <a:rect l="l" t="t" r="r" b="b"/>
            <a:pathLst>
              <a:path w="9949233" h="5155511">
                <a:moveTo>
                  <a:pt x="0" y="0"/>
                </a:moveTo>
                <a:lnTo>
                  <a:pt x="9949232" y="0"/>
                </a:lnTo>
                <a:lnTo>
                  <a:pt x="9949232" y="5155512"/>
                </a:lnTo>
                <a:lnTo>
                  <a:pt x="0" y="5155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91924" y="5636125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3"/>
                </a:lnTo>
                <a:lnTo>
                  <a:pt x="0" y="1100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91972">
            <a:off x="14470294" y="1384814"/>
            <a:ext cx="2751926" cy="2726909"/>
          </a:xfrm>
          <a:custGeom>
            <a:avLst/>
            <a:gdLst/>
            <a:ahLst/>
            <a:cxnLst/>
            <a:rect l="l" t="t" r="r" b="b"/>
            <a:pathLst>
              <a:path w="2751926" h="2726909">
                <a:moveTo>
                  <a:pt x="0" y="0"/>
                </a:moveTo>
                <a:lnTo>
                  <a:pt x="2751926" y="0"/>
                </a:lnTo>
                <a:lnTo>
                  <a:pt x="2751926" y="2726909"/>
                </a:lnTo>
                <a:lnTo>
                  <a:pt x="0" y="2726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541157" y="4499194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049988">
            <a:off x="-780442" y="8597639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0" y="0"/>
                </a:moveTo>
                <a:lnTo>
                  <a:pt x="4511085" y="0"/>
                </a:lnTo>
                <a:lnTo>
                  <a:pt x="4511085" y="5683256"/>
                </a:lnTo>
                <a:lnTo>
                  <a:pt x="0" y="5683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471831" y="5429197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80" y="0"/>
                </a:lnTo>
                <a:lnTo>
                  <a:pt x="1833980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677424">
            <a:off x="-1415710" y="-1848331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214570" y="-760755"/>
            <a:ext cx="2532333" cy="2953158"/>
          </a:xfrm>
          <a:custGeom>
            <a:avLst/>
            <a:gdLst/>
            <a:ahLst/>
            <a:cxnLst/>
            <a:rect l="l" t="t" r="r" b="b"/>
            <a:pathLst>
              <a:path w="2532333" h="2953158">
                <a:moveTo>
                  <a:pt x="0" y="0"/>
                </a:moveTo>
                <a:lnTo>
                  <a:pt x="2532333" y="0"/>
                </a:lnTo>
                <a:lnTo>
                  <a:pt x="2532333" y="2953158"/>
                </a:lnTo>
                <a:lnTo>
                  <a:pt x="0" y="2953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770339">
            <a:off x="1399569" y="3058369"/>
            <a:ext cx="1978504" cy="1884974"/>
          </a:xfrm>
          <a:custGeom>
            <a:avLst/>
            <a:gdLst/>
            <a:ahLst/>
            <a:cxnLst/>
            <a:rect l="l" t="t" r="r" b="b"/>
            <a:pathLst>
              <a:path w="1978504" h="1884974">
                <a:moveTo>
                  <a:pt x="0" y="0"/>
                </a:moveTo>
                <a:lnTo>
                  <a:pt x="1978503" y="0"/>
                </a:lnTo>
                <a:lnTo>
                  <a:pt x="1978503" y="1884975"/>
                </a:lnTo>
                <a:lnTo>
                  <a:pt x="0" y="18849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700000">
            <a:off x="11422985" y="418817"/>
            <a:ext cx="979994" cy="933667"/>
          </a:xfrm>
          <a:custGeom>
            <a:avLst/>
            <a:gdLst/>
            <a:ahLst/>
            <a:cxnLst/>
            <a:rect l="l" t="t" r="r" b="b"/>
            <a:pathLst>
              <a:path w="979994" h="933667">
                <a:moveTo>
                  <a:pt x="0" y="0"/>
                </a:moveTo>
                <a:lnTo>
                  <a:pt x="979993" y="0"/>
                </a:lnTo>
                <a:lnTo>
                  <a:pt x="979993" y="933667"/>
                </a:lnTo>
                <a:lnTo>
                  <a:pt x="0" y="9336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286364" y="4130609"/>
            <a:ext cx="9715272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1"/>
              </a:lnSpc>
            </a:pPr>
            <a:r>
              <a:rPr lang="en-US" sz="96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Cám</a:t>
            </a:r>
            <a:r>
              <a:rPr lang="en-US" sz="96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6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ơn</a:t>
            </a:r>
            <a:r>
              <a:rPr lang="en-US" sz="96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6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các</a:t>
            </a:r>
            <a:r>
              <a:rPr lang="en-US" sz="96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6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em</a:t>
            </a:r>
            <a:r>
              <a:rPr lang="en-US" sz="96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6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đã</a:t>
            </a:r>
            <a:r>
              <a:rPr lang="en-US" sz="96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6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lắng</a:t>
            </a:r>
            <a:r>
              <a:rPr lang="en-US" sz="96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6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nghe</a:t>
            </a:r>
            <a:r>
              <a:rPr lang="en-US" sz="96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C03F3-A472-3E17-87C4-87EA2075F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287"/>
            <a:ext cx="18288000" cy="91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07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33895" y="1292357"/>
            <a:ext cx="10686198" cy="7625462"/>
            <a:chOff x="0" y="0"/>
            <a:chExt cx="2814472" cy="20083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472" cy="2008352"/>
            </a:xfrm>
            <a:custGeom>
              <a:avLst/>
              <a:gdLst/>
              <a:ahLst/>
              <a:cxnLst/>
              <a:rect l="l" t="t" r="r" b="b"/>
              <a:pathLst>
                <a:path w="2814472" h="2008352">
                  <a:moveTo>
                    <a:pt x="36948" y="0"/>
                  </a:moveTo>
                  <a:lnTo>
                    <a:pt x="2777524" y="0"/>
                  </a:lnTo>
                  <a:cubicBezTo>
                    <a:pt x="2797930" y="0"/>
                    <a:pt x="2814472" y="16542"/>
                    <a:pt x="2814472" y="36948"/>
                  </a:cubicBezTo>
                  <a:lnTo>
                    <a:pt x="2814472" y="1971404"/>
                  </a:lnTo>
                  <a:cubicBezTo>
                    <a:pt x="2814472" y="1981203"/>
                    <a:pt x="2810579" y="1990601"/>
                    <a:pt x="2803650" y="1997530"/>
                  </a:cubicBezTo>
                  <a:cubicBezTo>
                    <a:pt x="2796721" y="2004459"/>
                    <a:pt x="2787323" y="2008352"/>
                    <a:pt x="2777524" y="2008352"/>
                  </a:cubicBezTo>
                  <a:lnTo>
                    <a:pt x="36948" y="2008352"/>
                  </a:lnTo>
                  <a:cubicBezTo>
                    <a:pt x="27149" y="2008352"/>
                    <a:pt x="17751" y="2004459"/>
                    <a:pt x="10822" y="1997530"/>
                  </a:cubicBezTo>
                  <a:cubicBezTo>
                    <a:pt x="3893" y="1990601"/>
                    <a:pt x="0" y="1981203"/>
                    <a:pt x="0" y="1971404"/>
                  </a:cubicBezTo>
                  <a:lnTo>
                    <a:pt x="0" y="36948"/>
                  </a:lnTo>
                  <a:cubicBezTo>
                    <a:pt x="0" y="27149"/>
                    <a:pt x="3893" y="17751"/>
                    <a:pt x="10822" y="10822"/>
                  </a:cubicBezTo>
                  <a:cubicBezTo>
                    <a:pt x="17751" y="3893"/>
                    <a:pt x="27149" y="0"/>
                    <a:pt x="3694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14472" cy="2036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437194" y="1565967"/>
            <a:ext cx="9766930" cy="7155066"/>
          </a:xfrm>
          <a:custGeom>
            <a:avLst/>
            <a:gdLst/>
            <a:ahLst/>
            <a:cxnLst/>
            <a:rect l="l" t="t" r="r" b="b"/>
            <a:pathLst>
              <a:path w="9766930" h="7155066">
                <a:moveTo>
                  <a:pt x="0" y="0"/>
                </a:moveTo>
                <a:lnTo>
                  <a:pt x="9766930" y="0"/>
                </a:lnTo>
                <a:lnTo>
                  <a:pt x="9766930" y="7155066"/>
                </a:lnTo>
                <a:lnTo>
                  <a:pt x="0" y="7155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5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395271" y="9191429"/>
            <a:ext cx="836344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xem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chi </a:t>
            </a:r>
            <a:r>
              <a:rPr lang="en-US" sz="3000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tiết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trên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website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của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trường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: https://daotao.ulis.vnu.edu.vn/ </a:t>
            </a:r>
          </a:p>
        </p:txBody>
      </p:sp>
      <p:sp>
        <p:nvSpPr>
          <p:cNvPr id="7" name="Freeform 7"/>
          <p:cNvSpPr/>
          <p:nvPr/>
        </p:nvSpPr>
        <p:spPr>
          <a:xfrm rot="8677424">
            <a:off x="-1534296" y="-1462840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4" y="0"/>
                </a:lnTo>
                <a:lnTo>
                  <a:pt x="4047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749788">
            <a:off x="16243859" y="142772"/>
            <a:ext cx="1184073" cy="2299170"/>
          </a:xfrm>
          <a:custGeom>
            <a:avLst/>
            <a:gdLst/>
            <a:ahLst/>
            <a:cxnLst/>
            <a:rect l="l" t="t" r="r" b="b"/>
            <a:pathLst>
              <a:path w="1184073" h="2299170">
                <a:moveTo>
                  <a:pt x="0" y="0"/>
                </a:moveTo>
                <a:lnTo>
                  <a:pt x="1184073" y="0"/>
                </a:lnTo>
                <a:lnTo>
                  <a:pt x="1184073" y="2299170"/>
                </a:lnTo>
                <a:lnTo>
                  <a:pt x="0" y="22991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796682" y="2807343"/>
            <a:ext cx="5068771" cy="5022691"/>
          </a:xfrm>
          <a:custGeom>
            <a:avLst/>
            <a:gdLst/>
            <a:ahLst/>
            <a:cxnLst/>
            <a:rect l="l" t="t" r="r" b="b"/>
            <a:pathLst>
              <a:path w="5068771" h="5022691">
                <a:moveTo>
                  <a:pt x="5068770" y="0"/>
                </a:moveTo>
                <a:lnTo>
                  <a:pt x="0" y="0"/>
                </a:lnTo>
                <a:lnTo>
                  <a:pt x="0" y="5022691"/>
                </a:lnTo>
                <a:lnTo>
                  <a:pt x="5068770" y="5022691"/>
                </a:lnTo>
                <a:lnTo>
                  <a:pt x="506877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96682" y="4656097"/>
            <a:ext cx="5177781" cy="1675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420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CTĐT</a:t>
            </a:r>
          </a:p>
          <a:p>
            <a:pPr algn="ctr">
              <a:lnSpc>
                <a:spcPts val="4368"/>
              </a:lnSpc>
            </a:pPr>
            <a:r>
              <a:rPr lang="en-US" sz="420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Ngành </a:t>
            </a:r>
          </a:p>
          <a:p>
            <a:pPr algn="ctr">
              <a:lnSpc>
                <a:spcPts val="4368"/>
              </a:lnSpc>
            </a:pPr>
            <a:r>
              <a:rPr lang="en-US" sz="420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Ngôn ngữ Anh</a:t>
            </a:r>
          </a:p>
        </p:txBody>
      </p:sp>
    </p:spTree>
    <p:extLst>
      <p:ext uri="{BB962C8B-B14F-4D97-AF65-F5344CB8AC3E}">
        <p14:creationId xmlns:p14="http://schemas.microsoft.com/office/powerpoint/2010/main" val="2331464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7270" y="1171992"/>
            <a:ext cx="11136066" cy="8347894"/>
            <a:chOff x="0" y="0"/>
            <a:chExt cx="2932956" cy="21986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32955" cy="2198622"/>
            </a:xfrm>
            <a:custGeom>
              <a:avLst/>
              <a:gdLst/>
              <a:ahLst/>
              <a:cxnLst/>
              <a:rect l="l" t="t" r="r" b="b"/>
              <a:pathLst>
                <a:path w="2932955" h="2198622">
                  <a:moveTo>
                    <a:pt x="35456" y="0"/>
                  </a:moveTo>
                  <a:lnTo>
                    <a:pt x="2897500" y="0"/>
                  </a:lnTo>
                  <a:cubicBezTo>
                    <a:pt x="2917081" y="0"/>
                    <a:pt x="2932955" y="15874"/>
                    <a:pt x="2932955" y="35456"/>
                  </a:cubicBezTo>
                  <a:lnTo>
                    <a:pt x="2932955" y="2163167"/>
                  </a:lnTo>
                  <a:cubicBezTo>
                    <a:pt x="2932955" y="2172570"/>
                    <a:pt x="2929220" y="2181588"/>
                    <a:pt x="2922571" y="2188238"/>
                  </a:cubicBezTo>
                  <a:cubicBezTo>
                    <a:pt x="2915921" y="2194887"/>
                    <a:pt x="2906903" y="2198622"/>
                    <a:pt x="2897500" y="2198622"/>
                  </a:cubicBezTo>
                  <a:lnTo>
                    <a:pt x="35456" y="2198622"/>
                  </a:lnTo>
                  <a:cubicBezTo>
                    <a:pt x="15874" y="2198622"/>
                    <a:pt x="0" y="2182748"/>
                    <a:pt x="0" y="2163167"/>
                  </a:cubicBezTo>
                  <a:lnTo>
                    <a:pt x="0" y="35456"/>
                  </a:lnTo>
                  <a:cubicBezTo>
                    <a:pt x="0" y="26052"/>
                    <a:pt x="3736" y="17034"/>
                    <a:pt x="10385" y="10385"/>
                  </a:cubicBezTo>
                  <a:cubicBezTo>
                    <a:pt x="17034" y="3736"/>
                    <a:pt x="26052" y="0"/>
                    <a:pt x="354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932956" cy="22271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3510" y="1347574"/>
            <a:ext cx="8561621" cy="7996731"/>
          </a:xfrm>
          <a:custGeom>
            <a:avLst/>
            <a:gdLst/>
            <a:ahLst/>
            <a:cxnLst/>
            <a:rect l="l" t="t" r="r" b="b"/>
            <a:pathLst>
              <a:path w="8561621" h="7996731">
                <a:moveTo>
                  <a:pt x="0" y="0"/>
                </a:moveTo>
                <a:lnTo>
                  <a:pt x="8561621" y="0"/>
                </a:lnTo>
                <a:lnTo>
                  <a:pt x="8561621" y="7996731"/>
                </a:lnTo>
                <a:lnTo>
                  <a:pt x="0" y="799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2654566" y="2206045"/>
            <a:ext cx="4847152" cy="4803087"/>
          </a:xfrm>
          <a:custGeom>
            <a:avLst/>
            <a:gdLst/>
            <a:ahLst/>
            <a:cxnLst/>
            <a:rect l="l" t="t" r="r" b="b"/>
            <a:pathLst>
              <a:path w="4847152" h="4803087">
                <a:moveTo>
                  <a:pt x="4847152" y="0"/>
                </a:moveTo>
                <a:lnTo>
                  <a:pt x="0" y="0"/>
                </a:lnTo>
                <a:lnTo>
                  <a:pt x="0" y="4803087"/>
                </a:lnTo>
                <a:lnTo>
                  <a:pt x="4847152" y="4803087"/>
                </a:lnTo>
                <a:lnTo>
                  <a:pt x="484715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902713" y="3760535"/>
            <a:ext cx="4604734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en-US" sz="488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Khối</a:t>
            </a:r>
            <a:r>
              <a:rPr lang="en-US" sz="488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88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kiến</a:t>
            </a:r>
            <a:r>
              <a:rPr lang="en-US" sz="488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88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thức</a:t>
            </a:r>
            <a:r>
              <a:rPr lang="en-US" sz="488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88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chung</a:t>
            </a:r>
            <a:r>
              <a:rPr lang="en-US" sz="488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88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ngành</a:t>
            </a:r>
            <a:r>
              <a:rPr lang="en-US" sz="488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88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Ngôn</a:t>
            </a:r>
            <a:r>
              <a:rPr lang="en-US" sz="488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88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ngữ</a:t>
            </a:r>
            <a:r>
              <a:rPr lang="en-US" sz="488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Anh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62277" y="9453377"/>
            <a:ext cx="836344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xem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chi </a:t>
            </a:r>
            <a:r>
              <a:rPr lang="en-US" sz="3000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tiết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trên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website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của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trường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: https://daotao.ulis.vnu.edu.vn/ </a:t>
            </a:r>
          </a:p>
        </p:txBody>
      </p:sp>
      <p:sp>
        <p:nvSpPr>
          <p:cNvPr id="9" name="Freeform 9"/>
          <p:cNvSpPr/>
          <p:nvPr/>
        </p:nvSpPr>
        <p:spPr>
          <a:xfrm rot="-1288022">
            <a:off x="308591" y="621831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3"/>
                </a:lnTo>
                <a:lnTo>
                  <a:pt x="0" y="11003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360136">
            <a:off x="11606940" y="6925520"/>
            <a:ext cx="1144236" cy="2221817"/>
          </a:xfrm>
          <a:custGeom>
            <a:avLst/>
            <a:gdLst/>
            <a:ahLst/>
            <a:cxnLst/>
            <a:rect l="l" t="t" r="r" b="b"/>
            <a:pathLst>
              <a:path w="1144236" h="2221817">
                <a:moveTo>
                  <a:pt x="0" y="0"/>
                </a:moveTo>
                <a:lnTo>
                  <a:pt x="1144236" y="0"/>
                </a:lnTo>
                <a:lnTo>
                  <a:pt x="1144236" y="2221817"/>
                </a:lnTo>
                <a:lnTo>
                  <a:pt x="0" y="22218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627132" y="-98286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86052" y="2758866"/>
            <a:ext cx="9203851" cy="4769268"/>
          </a:xfrm>
          <a:custGeom>
            <a:avLst/>
            <a:gdLst/>
            <a:ahLst/>
            <a:cxnLst/>
            <a:rect l="l" t="t" r="r" b="b"/>
            <a:pathLst>
              <a:path w="9203850" h="4769268">
                <a:moveTo>
                  <a:pt x="0" y="0"/>
                </a:moveTo>
                <a:lnTo>
                  <a:pt x="9203850" y="0"/>
                </a:lnTo>
                <a:lnTo>
                  <a:pt x="9203850" y="4769268"/>
                </a:lnTo>
                <a:lnTo>
                  <a:pt x="0" y="47692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28145" y="6109438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2"/>
                </a:lnTo>
                <a:lnTo>
                  <a:pt x="0" y="1100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113125" y="4499194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49988">
            <a:off x="-780442" y="8597639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0" y="0"/>
                </a:moveTo>
                <a:lnTo>
                  <a:pt x="4511085" y="0"/>
                </a:lnTo>
                <a:lnTo>
                  <a:pt x="4511085" y="5683256"/>
                </a:lnTo>
                <a:lnTo>
                  <a:pt x="0" y="56832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4404730" y="7187335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80" y="0"/>
                </a:lnTo>
                <a:lnTo>
                  <a:pt x="1833980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677424">
            <a:off x="-857448" y="-1171750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113125" y="209069"/>
            <a:ext cx="2532333" cy="2953158"/>
          </a:xfrm>
          <a:custGeom>
            <a:avLst/>
            <a:gdLst/>
            <a:ahLst/>
            <a:cxnLst/>
            <a:rect l="l" t="t" r="r" b="b"/>
            <a:pathLst>
              <a:path w="2532333" h="2953158">
                <a:moveTo>
                  <a:pt x="0" y="0"/>
                </a:moveTo>
                <a:lnTo>
                  <a:pt x="2532333" y="0"/>
                </a:lnTo>
                <a:lnTo>
                  <a:pt x="2532333" y="2953159"/>
                </a:lnTo>
                <a:lnTo>
                  <a:pt x="0" y="29531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700000">
            <a:off x="11422985" y="418817"/>
            <a:ext cx="979994" cy="933667"/>
          </a:xfrm>
          <a:custGeom>
            <a:avLst/>
            <a:gdLst/>
            <a:ahLst/>
            <a:cxnLst/>
            <a:rect l="l" t="t" r="r" b="b"/>
            <a:pathLst>
              <a:path w="979994" h="933667">
                <a:moveTo>
                  <a:pt x="0" y="0"/>
                </a:moveTo>
                <a:lnTo>
                  <a:pt x="979993" y="0"/>
                </a:lnTo>
                <a:lnTo>
                  <a:pt x="979993" y="933667"/>
                </a:lnTo>
                <a:lnTo>
                  <a:pt x="0" y="9336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232115" y="4130676"/>
            <a:ext cx="9057788" cy="235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9999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II. </a:t>
            </a:r>
            <a:r>
              <a:rPr lang="en-US" sz="9999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Kế</a:t>
            </a:r>
            <a:r>
              <a:rPr lang="en-US" sz="9999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999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hoạch</a:t>
            </a:r>
            <a:r>
              <a:rPr lang="en-US" sz="9999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</a:p>
          <a:p>
            <a:pPr algn="ctr">
              <a:lnSpc>
                <a:spcPts val="8799"/>
              </a:lnSpc>
            </a:pPr>
            <a:r>
              <a:rPr lang="en-US" sz="9999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năm</a:t>
            </a:r>
            <a:r>
              <a:rPr lang="en-US" sz="9999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999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học</a:t>
            </a:r>
            <a:endParaRPr lang="en-US" sz="9999" dirty="0">
              <a:solidFill>
                <a:srgbClr val="5D3E24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119495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6700" y="1790699"/>
            <a:ext cx="17754600" cy="7755650"/>
            <a:chOff x="0" y="0"/>
            <a:chExt cx="3365806" cy="20083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5807" cy="2008352"/>
            </a:xfrm>
            <a:custGeom>
              <a:avLst/>
              <a:gdLst/>
              <a:ahLst/>
              <a:cxnLst/>
              <a:rect l="l" t="t" r="r" b="b"/>
              <a:pathLst>
                <a:path w="3365807" h="2008352">
                  <a:moveTo>
                    <a:pt x="30896" y="0"/>
                  </a:moveTo>
                  <a:lnTo>
                    <a:pt x="3334910" y="0"/>
                  </a:lnTo>
                  <a:cubicBezTo>
                    <a:pt x="3351974" y="0"/>
                    <a:pt x="3365807" y="13833"/>
                    <a:pt x="3365807" y="30896"/>
                  </a:cubicBezTo>
                  <a:lnTo>
                    <a:pt x="3365807" y="1977456"/>
                  </a:lnTo>
                  <a:cubicBezTo>
                    <a:pt x="3365807" y="1985650"/>
                    <a:pt x="3362551" y="1993509"/>
                    <a:pt x="3356758" y="1999303"/>
                  </a:cubicBezTo>
                  <a:cubicBezTo>
                    <a:pt x="3350963" y="2005097"/>
                    <a:pt x="3343104" y="2008352"/>
                    <a:pt x="3334910" y="2008352"/>
                  </a:cubicBezTo>
                  <a:lnTo>
                    <a:pt x="30896" y="2008352"/>
                  </a:lnTo>
                  <a:cubicBezTo>
                    <a:pt x="22702" y="2008352"/>
                    <a:pt x="14843" y="2005097"/>
                    <a:pt x="9049" y="1999303"/>
                  </a:cubicBezTo>
                  <a:cubicBezTo>
                    <a:pt x="3255" y="1993509"/>
                    <a:pt x="0" y="1985650"/>
                    <a:pt x="0" y="1977456"/>
                  </a:cubicBezTo>
                  <a:lnTo>
                    <a:pt x="0" y="30896"/>
                  </a:lnTo>
                  <a:cubicBezTo>
                    <a:pt x="0" y="22702"/>
                    <a:pt x="3255" y="14843"/>
                    <a:pt x="9049" y="9049"/>
                  </a:cubicBezTo>
                  <a:cubicBezTo>
                    <a:pt x="14843" y="3255"/>
                    <a:pt x="22702" y="0"/>
                    <a:pt x="3089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365806" cy="2036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659" y="8257737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8" y="0"/>
                </a:lnTo>
                <a:lnTo>
                  <a:pt x="1154918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804819" y="447049"/>
            <a:ext cx="14678362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Kế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hoạch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giảng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dạy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năm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endParaRPr lang="en-US" sz="5500" dirty="0">
              <a:solidFill>
                <a:srgbClr val="5D3E24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67BF10-4A16-24D1-102D-BBC45CD9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400300"/>
            <a:ext cx="1699260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8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6434" y="1920888"/>
            <a:ext cx="12779547" cy="7625462"/>
            <a:chOff x="0" y="0"/>
            <a:chExt cx="3365806" cy="20083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65807" cy="2008352"/>
            </a:xfrm>
            <a:custGeom>
              <a:avLst/>
              <a:gdLst/>
              <a:ahLst/>
              <a:cxnLst/>
              <a:rect l="l" t="t" r="r" b="b"/>
              <a:pathLst>
                <a:path w="3365807" h="2008352">
                  <a:moveTo>
                    <a:pt x="30896" y="0"/>
                  </a:moveTo>
                  <a:lnTo>
                    <a:pt x="3334910" y="0"/>
                  </a:lnTo>
                  <a:cubicBezTo>
                    <a:pt x="3351974" y="0"/>
                    <a:pt x="3365807" y="13833"/>
                    <a:pt x="3365807" y="30896"/>
                  </a:cubicBezTo>
                  <a:lnTo>
                    <a:pt x="3365807" y="1977456"/>
                  </a:lnTo>
                  <a:cubicBezTo>
                    <a:pt x="3365807" y="1985650"/>
                    <a:pt x="3362551" y="1993509"/>
                    <a:pt x="3356758" y="1999303"/>
                  </a:cubicBezTo>
                  <a:cubicBezTo>
                    <a:pt x="3350963" y="2005097"/>
                    <a:pt x="3343104" y="2008352"/>
                    <a:pt x="3334910" y="2008352"/>
                  </a:cubicBezTo>
                  <a:lnTo>
                    <a:pt x="30896" y="2008352"/>
                  </a:lnTo>
                  <a:cubicBezTo>
                    <a:pt x="22702" y="2008352"/>
                    <a:pt x="14843" y="2005097"/>
                    <a:pt x="9049" y="1999303"/>
                  </a:cubicBezTo>
                  <a:cubicBezTo>
                    <a:pt x="3255" y="1993509"/>
                    <a:pt x="0" y="1985650"/>
                    <a:pt x="0" y="1977456"/>
                  </a:cubicBezTo>
                  <a:lnTo>
                    <a:pt x="0" y="30896"/>
                  </a:lnTo>
                  <a:cubicBezTo>
                    <a:pt x="0" y="22702"/>
                    <a:pt x="3255" y="14843"/>
                    <a:pt x="9049" y="9049"/>
                  </a:cubicBezTo>
                  <a:cubicBezTo>
                    <a:pt x="14843" y="3255"/>
                    <a:pt x="22702" y="0"/>
                    <a:pt x="3089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365806" cy="2036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659" y="8257737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8" y="0"/>
                </a:lnTo>
                <a:lnTo>
                  <a:pt x="1154918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887205" y="2043750"/>
            <a:ext cx="12513590" cy="7379736"/>
          </a:xfrm>
          <a:custGeom>
            <a:avLst/>
            <a:gdLst/>
            <a:ahLst/>
            <a:cxnLst/>
            <a:rect l="l" t="t" r="r" b="b"/>
            <a:pathLst>
              <a:path w="12513590" h="7379736">
                <a:moveTo>
                  <a:pt x="0" y="0"/>
                </a:moveTo>
                <a:lnTo>
                  <a:pt x="12513590" y="0"/>
                </a:lnTo>
                <a:lnTo>
                  <a:pt x="12513590" y="7379737"/>
                </a:lnTo>
                <a:lnTo>
                  <a:pt x="0" y="7379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91" r="-1374" b="-28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804819" y="447049"/>
            <a:ext cx="14678362" cy="147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Kế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hoạch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năm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2024-2025</a:t>
            </a:r>
          </a:p>
          <a:p>
            <a:pPr algn="ctr">
              <a:lnSpc>
                <a:spcPts val="5720"/>
              </a:lnSpc>
            </a:pP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Ngành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ngôn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ngữ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Anh (</a:t>
            </a:r>
            <a:r>
              <a:rPr lang="en-US" sz="55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bậc</a:t>
            </a:r>
            <a:r>
              <a:rPr lang="en-US" sz="55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4)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04484" y="9829800"/>
            <a:ext cx="8363446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Sinh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viên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xem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chi </a:t>
            </a:r>
            <a:r>
              <a:rPr lang="en-US" sz="3000" dirty="0" err="1">
                <a:solidFill>
                  <a:srgbClr val="FF3131"/>
                </a:solidFill>
                <a:latin typeface="Lora"/>
                <a:ea typeface="Lora"/>
                <a:cs typeface="Lora"/>
                <a:sym typeface="Lora"/>
              </a:rPr>
              <a:t>tiết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trên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website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của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trường</a:t>
            </a:r>
            <a:r>
              <a:rPr lang="en-US" sz="3000" dirty="0">
                <a:solidFill>
                  <a:srgbClr val="5D3E24"/>
                </a:solidFill>
                <a:latin typeface="Lora"/>
                <a:ea typeface="Lora"/>
                <a:cs typeface="Lora"/>
                <a:sym typeface="Lor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975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79652">
            <a:off x="-7015411" y="6029805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912215">
            <a:off x="15420799" y="-7817739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91972">
            <a:off x="16605362" y="157390"/>
            <a:ext cx="2375856" cy="2354258"/>
          </a:xfrm>
          <a:custGeom>
            <a:avLst/>
            <a:gdLst/>
            <a:ahLst/>
            <a:cxnLst/>
            <a:rect l="l" t="t" r="r" b="b"/>
            <a:pathLst>
              <a:path w="2375856" h="2354258">
                <a:moveTo>
                  <a:pt x="0" y="0"/>
                </a:moveTo>
                <a:lnTo>
                  <a:pt x="2375856" y="0"/>
                </a:lnTo>
                <a:lnTo>
                  <a:pt x="2375856" y="2354258"/>
                </a:lnTo>
                <a:lnTo>
                  <a:pt x="0" y="2354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7969688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8700" y="2669038"/>
            <a:ext cx="7579985" cy="4324404"/>
            <a:chOff x="0" y="0"/>
            <a:chExt cx="1724884" cy="9840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24884" cy="984051"/>
            </a:xfrm>
            <a:custGeom>
              <a:avLst/>
              <a:gdLst/>
              <a:ahLst/>
              <a:cxnLst/>
              <a:rect l="l" t="t" r="r" b="b"/>
              <a:pathLst>
                <a:path w="1724884" h="984051">
                  <a:moveTo>
                    <a:pt x="1564864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824031"/>
                  </a:lnTo>
                  <a:lnTo>
                    <a:pt x="160020" y="984051"/>
                  </a:lnTo>
                  <a:lnTo>
                    <a:pt x="1564864" y="984051"/>
                  </a:lnTo>
                  <a:lnTo>
                    <a:pt x="1724884" y="824031"/>
                  </a:lnTo>
                  <a:lnTo>
                    <a:pt x="1724884" y="160020"/>
                  </a:lnTo>
                  <a:lnTo>
                    <a:pt x="1564864" y="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C213E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3500" y="34925"/>
              <a:ext cx="1597884" cy="885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58035" y="2669038"/>
            <a:ext cx="7579985" cy="4324404"/>
            <a:chOff x="0" y="0"/>
            <a:chExt cx="1724884" cy="9840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24884" cy="984051"/>
            </a:xfrm>
            <a:custGeom>
              <a:avLst/>
              <a:gdLst/>
              <a:ahLst/>
              <a:cxnLst/>
              <a:rect l="l" t="t" r="r" b="b"/>
              <a:pathLst>
                <a:path w="1724884" h="984051">
                  <a:moveTo>
                    <a:pt x="1564864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824031"/>
                  </a:lnTo>
                  <a:lnTo>
                    <a:pt x="160020" y="984051"/>
                  </a:lnTo>
                  <a:lnTo>
                    <a:pt x="1564864" y="984051"/>
                  </a:lnTo>
                  <a:lnTo>
                    <a:pt x="1724884" y="824031"/>
                  </a:lnTo>
                  <a:lnTo>
                    <a:pt x="1724884" y="160020"/>
                  </a:lnTo>
                  <a:lnTo>
                    <a:pt x="1564864" y="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C213E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3500" y="34925"/>
              <a:ext cx="1597884" cy="885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66068" y="3136425"/>
            <a:ext cx="6105249" cy="334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19/8: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hướng</a:t>
            </a:r>
            <a:r>
              <a:rPr lang="en-US" sz="38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dẫn</a:t>
            </a:r>
            <a:r>
              <a:rPr lang="en-US" sz="38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thi</a:t>
            </a:r>
            <a:r>
              <a:rPr lang="en-US" sz="38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sát</a:t>
            </a:r>
            <a:r>
              <a:rPr lang="en-US" sz="38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hạch</a:t>
            </a:r>
            <a:r>
              <a:rPr lang="en-US" sz="38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và</a:t>
            </a:r>
            <a:r>
              <a:rPr lang="en-US" sz="38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đăng</a:t>
            </a:r>
            <a:r>
              <a:rPr lang="en-US" sz="38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ký</a:t>
            </a:r>
            <a:r>
              <a:rPr lang="en-US" sz="38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lớp</a:t>
            </a:r>
            <a:r>
              <a:rPr lang="en-US" sz="38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38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phần</a:t>
            </a:r>
            <a:endParaRPr lang="en-US" sz="3800" dirty="0">
              <a:solidFill>
                <a:srgbClr val="FF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 dirty="0">
                <a:solidFill>
                  <a:srgbClr val="5D3E24"/>
                </a:solidFill>
                <a:latin typeface="Lora Bold"/>
                <a:ea typeface="Lora"/>
                <a:cs typeface="Lora"/>
                <a:sym typeface="Lora Bold"/>
              </a:rPr>
              <a:t>23/8: </a:t>
            </a:r>
            <a:r>
              <a:rPr lang="en-US" sz="36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quy</a:t>
            </a:r>
            <a:r>
              <a:rPr lang="en-US" sz="36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tại</a:t>
            </a:r>
            <a:r>
              <a:rPr lang="en-US" sz="36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ĐH</a:t>
            </a:r>
            <a:endParaRPr lang="en-US" sz="3600" dirty="0">
              <a:solidFill>
                <a:srgbClr val="FF313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08341" y="4104236"/>
            <a:ext cx="6115659" cy="1321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4400" dirty="0">
                <a:solidFill>
                  <a:srgbClr val="5D3E24"/>
                </a:solidFill>
                <a:latin typeface="Lora Bold"/>
                <a:ea typeface="Lora"/>
                <a:cs typeface="Lora"/>
                <a:sym typeface="Lora Bold"/>
              </a:rPr>
              <a:t>29/8: </a:t>
            </a:r>
            <a:r>
              <a:rPr lang="en-US" sz="40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hướng</a:t>
            </a:r>
            <a:r>
              <a:rPr lang="en-US" sz="40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dẫn</a:t>
            </a:r>
            <a:r>
              <a:rPr lang="en-US" sz="40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ngoại</a:t>
            </a:r>
            <a:r>
              <a:rPr lang="en-US" sz="40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Lora Bold"/>
                <a:ea typeface="Lora Bold"/>
                <a:cs typeface="Lora Bold"/>
                <a:sym typeface="Lora Bold"/>
              </a:rPr>
              <a:t> 2</a:t>
            </a:r>
            <a:endParaRPr lang="en-US" sz="4000" dirty="0">
              <a:solidFill>
                <a:srgbClr val="FF313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54919" y="235942"/>
            <a:ext cx="13323080" cy="2615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499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THỜI GIAN GẶP MẶT PHÒNG ĐÀO TẠO</a:t>
            </a:r>
          </a:p>
        </p:txBody>
      </p:sp>
    </p:spTree>
    <p:extLst>
      <p:ext uri="{BB962C8B-B14F-4D97-AF65-F5344CB8AC3E}">
        <p14:creationId xmlns:p14="http://schemas.microsoft.com/office/powerpoint/2010/main" val="151693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8165233" y="-1494445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1"/>
                </a:lnTo>
                <a:lnTo>
                  <a:pt x="0" y="13515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305202" y="637722"/>
            <a:ext cx="9715272" cy="139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9"/>
              </a:lnSpc>
            </a:pPr>
            <a:r>
              <a:rPr lang="en-US" sz="11499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Nội dung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93719" y="3402401"/>
            <a:ext cx="12375384" cy="74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</a:pP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I.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Hướng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dẫn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đăng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ký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các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lớp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học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phần</a:t>
            </a:r>
            <a:endParaRPr lang="en-US" sz="4399" dirty="0">
              <a:solidFill>
                <a:srgbClr val="5D3E24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7" name="Freeform 7"/>
          <p:cNvSpPr/>
          <p:nvPr/>
        </p:nvSpPr>
        <p:spPr>
          <a:xfrm rot="-1770339">
            <a:off x="2174684" y="376829"/>
            <a:ext cx="1638071" cy="1560635"/>
          </a:xfrm>
          <a:custGeom>
            <a:avLst/>
            <a:gdLst/>
            <a:ahLst/>
            <a:cxnLst/>
            <a:rect l="l" t="t" r="r" b="b"/>
            <a:pathLst>
              <a:path w="1638071" h="1560635">
                <a:moveTo>
                  <a:pt x="0" y="0"/>
                </a:moveTo>
                <a:lnTo>
                  <a:pt x="1638071" y="0"/>
                </a:lnTo>
                <a:lnTo>
                  <a:pt x="1638071" y="1560636"/>
                </a:lnTo>
                <a:lnTo>
                  <a:pt x="0" y="156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245019" flipH="1">
            <a:off x="15415901" y="7806419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4511084" y="0"/>
                </a:moveTo>
                <a:lnTo>
                  <a:pt x="0" y="0"/>
                </a:lnTo>
                <a:lnTo>
                  <a:pt x="0" y="5683256"/>
                </a:lnTo>
                <a:lnTo>
                  <a:pt x="4511084" y="5683256"/>
                </a:lnTo>
                <a:lnTo>
                  <a:pt x="45110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294278">
            <a:off x="17094117" y="3693542"/>
            <a:ext cx="1616995" cy="3139797"/>
          </a:xfrm>
          <a:custGeom>
            <a:avLst/>
            <a:gdLst/>
            <a:ahLst/>
            <a:cxnLst/>
            <a:rect l="l" t="t" r="r" b="b"/>
            <a:pathLst>
              <a:path w="1616995" h="3139797">
                <a:moveTo>
                  <a:pt x="0" y="0"/>
                </a:moveTo>
                <a:lnTo>
                  <a:pt x="1616995" y="0"/>
                </a:lnTo>
                <a:lnTo>
                  <a:pt x="1616995" y="3139797"/>
                </a:lnTo>
                <a:lnTo>
                  <a:pt x="0" y="31397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956416" y="5109922"/>
            <a:ext cx="12054827" cy="1526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</a:pP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II.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Thi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sát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hạch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năng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lực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ngoại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ngữ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chuyên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để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xếp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lớp</a:t>
            </a:r>
            <a:endParaRPr lang="en-US" sz="4399" dirty="0">
              <a:solidFill>
                <a:srgbClr val="5D3E24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56416" y="7200900"/>
            <a:ext cx="12301623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</a:pP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III.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Thi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tuyển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sinh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lớp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CLC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ngành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Sư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phạm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399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Tiếng</a:t>
            </a:r>
            <a:r>
              <a:rPr lang="en-US" sz="4399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Anh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627132" y="-98286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330532" y="3226948"/>
            <a:ext cx="8888008" cy="4605604"/>
          </a:xfrm>
          <a:custGeom>
            <a:avLst/>
            <a:gdLst/>
            <a:ahLst/>
            <a:cxnLst/>
            <a:rect l="l" t="t" r="r" b="b"/>
            <a:pathLst>
              <a:path w="8888008" h="4605604">
                <a:moveTo>
                  <a:pt x="0" y="0"/>
                </a:moveTo>
                <a:lnTo>
                  <a:pt x="8888008" y="0"/>
                </a:lnTo>
                <a:lnTo>
                  <a:pt x="8888008" y="4605604"/>
                </a:lnTo>
                <a:lnTo>
                  <a:pt x="0" y="4605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28145" y="6109438"/>
            <a:ext cx="1154919" cy="1100323"/>
          </a:xfrm>
          <a:custGeom>
            <a:avLst/>
            <a:gdLst/>
            <a:ahLst/>
            <a:cxnLst/>
            <a:rect l="l" t="t" r="r" b="b"/>
            <a:pathLst>
              <a:path w="1154919" h="1100323">
                <a:moveTo>
                  <a:pt x="0" y="0"/>
                </a:moveTo>
                <a:lnTo>
                  <a:pt x="1154919" y="0"/>
                </a:lnTo>
                <a:lnTo>
                  <a:pt x="1154919" y="1100322"/>
                </a:lnTo>
                <a:lnTo>
                  <a:pt x="0" y="1100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91972">
            <a:off x="14470294" y="1384814"/>
            <a:ext cx="2751926" cy="2726909"/>
          </a:xfrm>
          <a:custGeom>
            <a:avLst/>
            <a:gdLst/>
            <a:ahLst/>
            <a:cxnLst/>
            <a:rect l="l" t="t" r="r" b="b"/>
            <a:pathLst>
              <a:path w="2751926" h="2726909">
                <a:moveTo>
                  <a:pt x="0" y="0"/>
                </a:moveTo>
                <a:lnTo>
                  <a:pt x="2751926" y="0"/>
                </a:lnTo>
                <a:lnTo>
                  <a:pt x="2751926" y="2726909"/>
                </a:lnTo>
                <a:lnTo>
                  <a:pt x="0" y="2726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541157" y="4499194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049988">
            <a:off x="-780442" y="8597639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0" y="0"/>
                </a:moveTo>
                <a:lnTo>
                  <a:pt x="4511085" y="0"/>
                </a:lnTo>
                <a:lnTo>
                  <a:pt x="4511085" y="5683256"/>
                </a:lnTo>
                <a:lnTo>
                  <a:pt x="0" y="5683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4404730" y="7187335"/>
            <a:ext cx="1833980" cy="3561126"/>
          </a:xfrm>
          <a:custGeom>
            <a:avLst/>
            <a:gdLst/>
            <a:ahLst/>
            <a:cxnLst/>
            <a:rect l="l" t="t" r="r" b="b"/>
            <a:pathLst>
              <a:path w="1833980" h="3561126">
                <a:moveTo>
                  <a:pt x="0" y="0"/>
                </a:moveTo>
                <a:lnTo>
                  <a:pt x="1833980" y="0"/>
                </a:lnTo>
                <a:lnTo>
                  <a:pt x="1833980" y="3561126"/>
                </a:lnTo>
                <a:lnTo>
                  <a:pt x="0" y="35611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677424">
            <a:off x="-857448" y="-1171750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382748" y="-1073227"/>
            <a:ext cx="2532333" cy="2953158"/>
          </a:xfrm>
          <a:custGeom>
            <a:avLst/>
            <a:gdLst/>
            <a:ahLst/>
            <a:cxnLst/>
            <a:rect l="l" t="t" r="r" b="b"/>
            <a:pathLst>
              <a:path w="2532333" h="2953158">
                <a:moveTo>
                  <a:pt x="0" y="0"/>
                </a:moveTo>
                <a:lnTo>
                  <a:pt x="2532334" y="0"/>
                </a:lnTo>
                <a:lnTo>
                  <a:pt x="2532334" y="2953158"/>
                </a:lnTo>
                <a:lnTo>
                  <a:pt x="0" y="29531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700000">
            <a:off x="11422985" y="418817"/>
            <a:ext cx="979994" cy="933667"/>
          </a:xfrm>
          <a:custGeom>
            <a:avLst/>
            <a:gdLst/>
            <a:ahLst/>
            <a:cxnLst/>
            <a:rect l="l" t="t" r="r" b="b"/>
            <a:pathLst>
              <a:path w="979994" h="933667">
                <a:moveTo>
                  <a:pt x="0" y="0"/>
                </a:moveTo>
                <a:lnTo>
                  <a:pt x="979993" y="0"/>
                </a:lnTo>
                <a:lnTo>
                  <a:pt x="979993" y="933667"/>
                </a:lnTo>
                <a:lnTo>
                  <a:pt x="0" y="9336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361432" y="4516925"/>
            <a:ext cx="8826208" cy="235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9999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I. </a:t>
            </a:r>
            <a:r>
              <a:rPr lang="en-US" sz="9999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Hướng</a:t>
            </a:r>
            <a:r>
              <a:rPr lang="en-US" sz="9999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999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dẫn</a:t>
            </a:r>
            <a:r>
              <a:rPr lang="en-US" sz="9999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999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đăng</a:t>
            </a:r>
            <a:r>
              <a:rPr lang="en-US" sz="9999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999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ký</a:t>
            </a:r>
            <a:r>
              <a:rPr lang="en-US" sz="9999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9999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học</a:t>
            </a:r>
            <a:endParaRPr lang="en-US" sz="9999" dirty="0">
              <a:solidFill>
                <a:srgbClr val="5D3E24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890600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79652">
            <a:off x="-8964594" y="521633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243308">
            <a:off x="577894" y="8506872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912215">
            <a:off x="15966199" y="-7499984"/>
            <a:ext cx="9559336" cy="13515771"/>
          </a:xfrm>
          <a:custGeom>
            <a:avLst/>
            <a:gdLst/>
            <a:ahLst/>
            <a:cxnLst/>
            <a:rect l="l" t="t" r="r" b="b"/>
            <a:pathLst>
              <a:path w="9559336" h="13515771">
                <a:moveTo>
                  <a:pt x="0" y="0"/>
                </a:moveTo>
                <a:lnTo>
                  <a:pt x="9559336" y="0"/>
                </a:lnTo>
                <a:lnTo>
                  <a:pt x="9559336" y="13515770"/>
                </a:lnTo>
                <a:lnTo>
                  <a:pt x="0" y="13515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2967" y="7279518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9" y="0"/>
                </a:lnTo>
                <a:lnTo>
                  <a:pt x="1154919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387466" y="397453"/>
            <a:ext cx="1154919" cy="1288612"/>
          </a:xfrm>
          <a:custGeom>
            <a:avLst/>
            <a:gdLst/>
            <a:ahLst/>
            <a:cxnLst/>
            <a:rect l="l" t="t" r="r" b="b"/>
            <a:pathLst>
              <a:path w="1154919" h="1288612">
                <a:moveTo>
                  <a:pt x="0" y="0"/>
                </a:moveTo>
                <a:lnTo>
                  <a:pt x="1154918" y="0"/>
                </a:lnTo>
                <a:lnTo>
                  <a:pt x="1154918" y="1288612"/>
                </a:lnTo>
                <a:lnTo>
                  <a:pt x="0" y="12886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120487" y="3405861"/>
            <a:ext cx="4274739" cy="4114800"/>
          </a:xfrm>
          <a:custGeom>
            <a:avLst/>
            <a:gdLst/>
            <a:ahLst/>
            <a:cxnLst/>
            <a:rect l="l" t="t" r="r" b="b"/>
            <a:pathLst>
              <a:path w="4274739" h="4114800">
                <a:moveTo>
                  <a:pt x="0" y="0"/>
                </a:moveTo>
                <a:lnTo>
                  <a:pt x="4274739" y="0"/>
                </a:lnTo>
                <a:lnTo>
                  <a:pt x="42747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87368" y="3305175"/>
            <a:ext cx="11241006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Thông </a:t>
            </a: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báo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đăng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ký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học</a:t>
            </a:r>
            <a:endParaRPr lang="en-US" sz="8000" dirty="0">
              <a:solidFill>
                <a:srgbClr val="5D3E24"/>
              </a:solidFill>
              <a:latin typeface="Baloo"/>
              <a:ea typeface="Baloo"/>
              <a:cs typeface="Baloo"/>
              <a:sym typeface="Baloo"/>
            </a:endParaRPr>
          </a:p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và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thời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khóa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biểu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</a:p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môn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chung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</a:p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khóa</a:t>
            </a:r>
            <a:r>
              <a:rPr lang="en-US" sz="8000" dirty="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QH2024. F1</a:t>
            </a:r>
          </a:p>
        </p:txBody>
      </p:sp>
      <p:sp>
        <p:nvSpPr>
          <p:cNvPr id="11" name="Freeform 11"/>
          <p:cNvSpPr/>
          <p:nvPr/>
        </p:nvSpPr>
        <p:spPr>
          <a:xfrm rot="1049988">
            <a:off x="13896885" y="8616393"/>
            <a:ext cx="4511084" cy="5683256"/>
          </a:xfrm>
          <a:custGeom>
            <a:avLst/>
            <a:gdLst/>
            <a:ahLst/>
            <a:cxnLst/>
            <a:rect l="l" t="t" r="r" b="b"/>
            <a:pathLst>
              <a:path w="4511084" h="5683256">
                <a:moveTo>
                  <a:pt x="0" y="0"/>
                </a:moveTo>
                <a:lnTo>
                  <a:pt x="4511084" y="0"/>
                </a:lnTo>
                <a:lnTo>
                  <a:pt x="4511084" y="5683256"/>
                </a:lnTo>
                <a:lnTo>
                  <a:pt x="0" y="56832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DD0D6A5F-2CC2-9EC6-8E9B-2FCC07B5DE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C16D6FE-63B5-9FA0-BD97-A95AA5D002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888" y="3954861"/>
            <a:ext cx="4274739" cy="4274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351" y="419135"/>
            <a:ext cx="17697649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1. Các học phần 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Nhà trường đăng ký cho sinh viên</a:t>
            </a:r>
          </a:p>
        </p:txBody>
      </p:sp>
      <p:sp>
        <p:nvSpPr>
          <p:cNvPr id="3" name="Freeform 3"/>
          <p:cNvSpPr/>
          <p:nvPr/>
        </p:nvSpPr>
        <p:spPr>
          <a:xfrm rot="-8428772" flipV="1">
            <a:off x="-3201010" y="-2633043"/>
            <a:ext cx="5127233" cy="6459507"/>
          </a:xfrm>
          <a:custGeom>
            <a:avLst/>
            <a:gdLst/>
            <a:ahLst/>
            <a:cxnLst/>
            <a:rect l="l" t="t" r="r" b="b"/>
            <a:pathLst>
              <a:path w="5127233" h="6459507">
                <a:moveTo>
                  <a:pt x="0" y="6459506"/>
                </a:moveTo>
                <a:lnTo>
                  <a:pt x="5127233" y="6459506"/>
                </a:lnTo>
                <a:lnTo>
                  <a:pt x="5127233" y="0"/>
                </a:lnTo>
                <a:lnTo>
                  <a:pt x="0" y="0"/>
                </a:lnTo>
                <a:lnTo>
                  <a:pt x="0" y="645950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637394" y="8196422"/>
            <a:ext cx="2532333" cy="2953158"/>
          </a:xfrm>
          <a:custGeom>
            <a:avLst/>
            <a:gdLst/>
            <a:ahLst/>
            <a:cxnLst/>
            <a:rect l="l" t="t" r="r" b="b"/>
            <a:pathLst>
              <a:path w="2532333" h="2953158">
                <a:moveTo>
                  <a:pt x="0" y="0"/>
                </a:moveTo>
                <a:lnTo>
                  <a:pt x="2532334" y="0"/>
                </a:lnTo>
                <a:lnTo>
                  <a:pt x="2532334" y="2953159"/>
                </a:lnTo>
                <a:lnTo>
                  <a:pt x="0" y="29531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026575">
            <a:off x="15854018" y="-988822"/>
            <a:ext cx="3304221" cy="3148021"/>
          </a:xfrm>
          <a:custGeom>
            <a:avLst/>
            <a:gdLst/>
            <a:ahLst/>
            <a:cxnLst/>
            <a:rect l="l" t="t" r="r" b="b"/>
            <a:pathLst>
              <a:path w="3304221" h="3148021">
                <a:moveTo>
                  <a:pt x="0" y="0"/>
                </a:moveTo>
                <a:lnTo>
                  <a:pt x="3304221" y="0"/>
                </a:lnTo>
                <a:lnTo>
                  <a:pt x="3304221" y="3148021"/>
                </a:lnTo>
                <a:lnTo>
                  <a:pt x="0" y="3148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119262" y="3393335"/>
            <a:ext cx="4847152" cy="4803087"/>
          </a:xfrm>
          <a:custGeom>
            <a:avLst/>
            <a:gdLst/>
            <a:ahLst/>
            <a:cxnLst/>
            <a:rect l="l" t="t" r="r" b="b"/>
            <a:pathLst>
              <a:path w="4847152" h="4803087">
                <a:moveTo>
                  <a:pt x="4847152" y="0"/>
                </a:moveTo>
                <a:lnTo>
                  <a:pt x="0" y="0"/>
                </a:lnTo>
                <a:lnTo>
                  <a:pt x="0" y="4803087"/>
                </a:lnTo>
                <a:lnTo>
                  <a:pt x="4847152" y="4803087"/>
                </a:lnTo>
                <a:lnTo>
                  <a:pt x="484715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200999" y="3507635"/>
            <a:ext cx="683678" cy="445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6"/>
              </a:lnSpc>
            </a:pPr>
            <a:r>
              <a:rPr lang="en-US" sz="37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00564" y="5185217"/>
            <a:ext cx="4665850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Các học phần môn tiếng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7020299" y="4290777"/>
            <a:ext cx="5013096" cy="4967523"/>
          </a:xfrm>
          <a:custGeom>
            <a:avLst/>
            <a:gdLst/>
            <a:ahLst/>
            <a:cxnLst/>
            <a:rect l="l" t="t" r="r" b="b"/>
            <a:pathLst>
              <a:path w="5013096" h="4967523">
                <a:moveTo>
                  <a:pt x="5013097" y="0"/>
                </a:moveTo>
                <a:lnTo>
                  <a:pt x="0" y="0"/>
                </a:lnTo>
                <a:lnTo>
                  <a:pt x="0" y="4967523"/>
                </a:lnTo>
                <a:lnTo>
                  <a:pt x="5013097" y="4967523"/>
                </a:lnTo>
                <a:lnTo>
                  <a:pt x="501309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2296076" y="3393335"/>
            <a:ext cx="4847152" cy="4803087"/>
          </a:xfrm>
          <a:custGeom>
            <a:avLst/>
            <a:gdLst/>
            <a:ahLst/>
            <a:cxnLst/>
            <a:rect l="l" t="t" r="r" b="b"/>
            <a:pathLst>
              <a:path w="4847152" h="4803087">
                <a:moveTo>
                  <a:pt x="4847152" y="0"/>
                </a:moveTo>
                <a:lnTo>
                  <a:pt x="0" y="0"/>
                </a:lnTo>
                <a:lnTo>
                  <a:pt x="0" y="4803087"/>
                </a:lnTo>
                <a:lnTo>
                  <a:pt x="4847152" y="4803087"/>
                </a:lnTo>
                <a:lnTo>
                  <a:pt x="484715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185008" y="4405077"/>
            <a:ext cx="683678" cy="445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6"/>
              </a:lnSpc>
            </a:pPr>
            <a:r>
              <a:rPr lang="en-US" sz="37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24039" y="5699629"/>
            <a:ext cx="4012960" cy="224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6"/>
              </a:lnSpc>
            </a:pPr>
            <a:r>
              <a:rPr lang="en-US" sz="4668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Cơ sở Văn hóa Việt Nam </a:t>
            </a:r>
          </a:p>
          <a:p>
            <a:pPr algn="ctr">
              <a:lnSpc>
                <a:spcPts val="4706"/>
              </a:lnSpc>
            </a:pPr>
            <a:r>
              <a:rPr lang="en-US" sz="336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lớp học trực tuyến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77813" y="3507635"/>
            <a:ext cx="683678" cy="445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6"/>
              </a:lnSpc>
            </a:pPr>
            <a:r>
              <a:rPr lang="en-US" sz="37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86727" y="5185217"/>
            <a:ext cx="4665850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Nhập môn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Việt ngữ học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69211" y="195027"/>
            <a:ext cx="9715272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2. Các học phần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 sinh viên đăng ký trên portal</a:t>
            </a:r>
          </a:p>
        </p:txBody>
      </p:sp>
      <p:sp>
        <p:nvSpPr>
          <p:cNvPr id="3" name="Freeform 3"/>
          <p:cNvSpPr/>
          <p:nvPr/>
        </p:nvSpPr>
        <p:spPr>
          <a:xfrm rot="1049988">
            <a:off x="16990550" y="6028547"/>
            <a:ext cx="5127233" cy="6459507"/>
          </a:xfrm>
          <a:custGeom>
            <a:avLst/>
            <a:gdLst/>
            <a:ahLst/>
            <a:cxnLst/>
            <a:rect l="l" t="t" r="r" b="b"/>
            <a:pathLst>
              <a:path w="5127233" h="6459507">
                <a:moveTo>
                  <a:pt x="0" y="0"/>
                </a:moveTo>
                <a:lnTo>
                  <a:pt x="5127233" y="0"/>
                </a:lnTo>
                <a:lnTo>
                  <a:pt x="5127233" y="6459506"/>
                </a:lnTo>
                <a:lnTo>
                  <a:pt x="0" y="6459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8428772" flipV="1">
            <a:off x="-3201010" y="-2633043"/>
            <a:ext cx="5127233" cy="6459507"/>
          </a:xfrm>
          <a:custGeom>
            <a:avLst/>
            <a:gdLst/>
            <a:ahLst/>
            <a:cxnLst/>
            <a:rect l="l" t="t" r="r" b="b"/>
            <a:pathLst>
              <a:path w="5127233" h="6459507">
                <a:moveTo>
                  <a:pt x="0" y="6459506"/>
                </a:moveTo>
                <a:lnTo>
                  <a:pt x="5127233" y="6459506"/>
                </a:lnTo>
                <a:lnTo>
                  <a:pt x="5127233" y="0"/>
                </a:lnTo>
                <a:lnTo>
                  <a:pt x="0" y="0"/>
                </a:lnTo>
                <a:lnTo>
                  <a:pt x="0" y="645950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637394" y="8196422"/>
            <a:ext cx="2532333" cy="2953158"/>
          </a:xfrm>
          <a:custGeom>
            <a:avLst/>
            <a:gdLst/>
            <a:ahLst/>
            <a:cxnLst/>
            <a:rect l="l" t="t" r="r" b="b"/>
            <a:pathLst>
              <a:path w="2532333" h="2953158">
                <a:moveTo>
                  <a:pt x="0" y="0"/>
                </a:moveTo>
                <a:lnTo>
                  <a:pt x="2532334" y="0"/>
                </a:lnTo>
                <a:lnTo>
                  <a:pt x="2532334" y="2953159"/>
                </a:lnTo>
                <a:lnTo>
                  <a:pt x="0" y="29531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8026575">
            <a:off x="15854018" y="-988822"/>
            <a:ext cx="3304221" cy="3148021"/>
          </a:xfrm>
          <a:custGeom>
            <a:avLst/>
            <a:gdLst/>
            <a:ahLst/>
            <a:cxnLst/>
            <a:rect l="l" t="t" r="r" b="b"/>
            <a:pathLst>
              <a:path w="3304221" h="3148021">
                <a:moveTo>
                  <a:pt x="0" y="0"/>
                </a:moveTo>
                <a:lnTo>
                  <a:pt x="3304221" y="0"/>
                </a:lnTo>
                <a:lnTo>
                  <a:pt x="3304221" y="3148021"/>
                </a:lnTo>
                <a:lnTo>
                  <a:pt x="0" y="3148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19262" y="3393335"/>
            <a:ext cx="4847152" cy="4803087"/>
          </a:xfrm>
          <a:custGeom>
            <a:avLst/>
            <a:gdLst/>
            <a:ahLst/>
            <a:cxnLst/>
            <a:rect l="l" t="t" r="r" b="b"/>
            <a:pathLst>
              <a:path w="4847152" h="4803087">
                <a:moveTo>
                  <a:pt x="4847152" y="0"/>
                </a:moveTo>
                <a:lnTo>
                  <a:pt x="0" y="0"/>
                </a:lnTo>
                <a:lnTo>
                  <a:pt x="0" y="4803087"/>
                </a:lnTo>
                <a:lnTo>
                  <a:pt x="4847152" y="4803087"/>
                </a:lnTo>
                <a:lnTo>
                  <a:pt x="484715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200999" y="3507635"/>
            <a:ext cx="683678" cy="445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6"/>
              </a:lnSpc>
            </a:pPr>
            <a:r>
              <a:rPr lang="en-US" sz="37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9913" y="5185217"/>
            <a:ext cx="4665850" cy="837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Kỹ</a:t>
            </a:r>
            <a:r>
              <a:rPr lang="en-US" sz="50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0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năng</a:t>
            </a:r>
            <a:r>
              <a:rPr lang="en-US" sz="50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0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bổ</a:t>
            </a:r>
            <a:r>
              <a:rPr lang="en-US" sz="5000" dirty="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5000" dirty="0" err="1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trợ</a:t>
            </a:r>
            <a:endParaRPr lang="en-US" sz="5000" dirty="0">
              <a:solidFill>
                <a:srgbClr val="5D3E24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7020299" y="4290777"/>
            <a:ext cx="5013096" cy="4967523"/>
          </a:xfrm>
          <a:custGeom>
            <a:avLst/>
            <a:gdLst/>
            <a:ahLst/>
            <a:cxnLst/>
            <a:rect l="l" t="t" r="r" b="b"/>
            <a:pathLst>
              <a:path w="5013096" h="4967523">
                <a:moveTo>
                  <a:pt x="5013097" y="0"/>
                </a:moveTo>
                <a:lnTo>
                  <a:pt x="0" y="0"/>
                </a:lnTo>
                <a:lnTo>
                  <a:pt x="0" y="4967523"/>
                </a:lnTo>
                <a:lnTo>
                  <a:pt x="5013097" y="4967523"/>
                </a:lnTo>
                <a:lnTo>
                  <a:pt x="501309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2296076" y="3393335"/>
            <a:ext cx="4847152" cy="4803087"/>
          </a:xfrm>
          <a:custGeom>
            <a:avLst/>
            <a:gdLst/>
            <a:ahLst/>
            <a:cxnLst/>
            <a:rect l="l" t="t" r="r" b="b"/>
            <a:pathLst>
              <a:path w="4847152" h="4803087">
                <a:moveTo>
                  <a:pt x="4847152" y="0"/>
                </a:moveTo>
                <a:lnTo>
                  <a:pt x="0" y="0"/>
                </a:lnTo>
                <a:lnTo>
                  <a:pt x="0" y="4803087"/>
                </a:lnTo>
                <a:lnTo>
                  <a:pt x="4847152" y="4803087"/>
                </a:lnTo>
                <a:lnTo>
                  <a:pt x="484715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185008" y="4405077"/>
            <a:ext cx="683678" cy="445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6"/>
              </a:lnSpc>
            </a:pPr>
            <a:r>
              <a:rPr lang="en-US" sz="37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78098" y="6261151"/>
            <a:ext cx="4297498" cy="81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Tin học cơ sở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77813" y="3507635"/>
            <a:ext cx="683678" cy="445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6"/>
              </a:lnSpc>
            </a:pPr>
            <a:r>
              <a:rPr lang="en-US" sz="3700">
                <a:solidFill>
                  <a:srgbClr val="5D3E24"/>
                </a:solidFill>
                <a:latin typeface="Baloo"/>
                <a:ea typeface="Baloo"/>
                <a:cs typeface="Baloo"/>
                <a:sym typeface="Baloo"/>
              </a:rPr>
              <a:t>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55983" y="4994311"/>
            <a:ext cx="4665850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Học phần ngoại ngữ 2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5D3E24"/>
                </a:solidFill>
                <a:latin typeface="Lora Bold"/>
                <a:ea typeface="Lora Bold"/>
                <a:cs typeface="Lora Bold"/>
                <a:sym typeface="Lora Bold"/>
              </a:rPr>
              <a:t>(bắt buộc)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1513</Words>
  <Application>Microsoft Office PowerPoint</Application>
  <PresentationFormat>Custom</PresentationFormat>
  <Paragraphs>140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Wingdings</vt:lpstr>
      <vt:lpstr>Times New Roman</vt:lpstr>
      <vt:lpstr>Lora</vt:lpstr>
      <vt:lpstr>Lora Bold</vt:lpstr>
      <vt:lpstr>Lora Bold Italics</vt:lpstr>
      <vt:lpstr>Arial</vt:lpstr>
      <vt:lpstr>Calibri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Cute Pastel Group Project Presentation</dc:title>
  <dc:creator>USER</dc:creator>
  <cp:lastModifiedBy>Lan Nguyễn Thúy</cp:lastModifiedBy>
  <cp:revision>12</cp:revision>
  <dcterms:created xsi:type="dcterms:W3CDTF">2006-08-16T00:00:00Z</dcterms:created>
  <dcterms:modified xsi:type="dcterms:W3CDTF">2024-08-19T06:32:47Z</dcterms:modified>
  <dc:identifier>DAGMeUEUi8w</dc:identifier>
</cp:coreProperties>
</file>