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6" r:id="rId4"/>
    <p:sldId id="285" r:id="rId5"/>
    <p:sldId id="295" r:id="rId6"/>
    <p:sldId id="278" r:id="rId7"/>
    <p:sldId id="264" r:id="rId8"/>
    <p:sldId id="288" r:id="rId9"/>
    <p:sldId id="273" r:id="rId10"/>
    <p:sldId id="274" r:id="rId11"/>
    <p:sldId id="275" r:id="rId12"/>
    <p:sldId id="290" r:id="rId13"/>
    <p:sldId id="276" r:id="rId14"/>
    <p:sldId id="279" r:id="rId15"/>
    <p:sldId id="293" r:id="rId16"/>
    <p:sldId id="29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39" autoAdjust="0"/>
    <p:restoredTop sz="94660"/>
  </p:normalViewPr>
  <p:slideViewPr>
    <p:cSldViewPr snapToGrid="0">
      <p:cViewPr varScale="1">
        <p:scale>
          <a:sx n="68" d="100"/>
          <a:sy n="68" d="100"/>
        </p:scale>
        <p:origin x="-24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BD2A-43D0-49C9-866A-0F16D61D3AA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3698-B710-4324-824F-D4723F1F9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340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BD2A-43D0-49C9-866A-0F16D61D3AA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3698-B710-4324-824F-D4723F1F9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4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BD2A-43D0-49C9-866A-0F16D61D3AA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3698-B710-4324-824F-D4723F1F9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436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BD2A-43D0-49C9-866A-0F16D61D3AA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3698-B710-4324-824F-D4723F1F9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575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BD2A-43D0-49C9-866A-0F16D61D3AA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3698-B710-4324-824F-D4723F1F9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336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BD2A-43D0-49C9-866A-0F16D61D3AA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3698-B710-4324-824F-D4723F1F9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709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BD2A-43D0-49C9-866A-0F16D61D3AA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3698-B710-4324-824F-D4723F1F9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537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BD2A-43D0-49C9-866A-0F16D61D3AA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3698-B710-4324-824F-D4723F1F9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746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BD2A-43D0-49C9-866A-0F16D61D3AA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3698-B710-4324-824F-D4723F1F9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951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BD2A-43D0-49C9-866A-0F16D61D3AA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3698-B710-4324-824F-D4723F1F9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651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7BD2A-43D0-49C9-866A-0F16D61D3AA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3698-B710-4324-824F-D4723F1F9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296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BD2A-43D0-49C9-866A-0F16D61D3AA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23698-B710-4324-824F-D4723F1F9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606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125" y="587973"/>
            <a:ext cx="9144000" cy="2387600"/>
          </a:xfrm>
        </p:spPr>
        <p:txBody>
          <a:bodyPr/>
          <a:lstStyle/>
          <a:p>
            <a:r>
              <a:rPr lang="en-US" b="1" dirty="0" smtClean="0"/>
              <a:t>Chia </a:t>
            </a:r>
            <a:r>
              <a:rPr lang="en-US" b="1" dirty="0" err="1" smtClean="0"/>
              <a:t>sẻ</a:t>
            </a:r>
            <a:r>
              <a:rPr lang="en-US" b="1" dirty="0" smtClean="0"/>
              <a:t> </a:t>
            </a:r>
            <a:r>
              <a:rPr lang="en-US" b="1" dirty="0" err="1" smtClean="0"/>
              <a:t>kinh</a:t>
            </a:r>
            <a:r>
              <a:rPr lang="en-US" b="1" dirty="0" smtClean="0"/>
              <a:t> </a:t>
            </a:r>
            <a:r>
              <a:rPr lang="en-US" b="1" dirty="0" err="1" smtClean="0"/>
              <a:t>nghiệm</a:t>
            </a:r>
            <a:r>
              <a:rPr lang="en-US" b="1" dirty="0" smtClean="0"/>
              <a:t> </a:t>
            </a:r>
            <a:r>
              <a:rPr lang="en-US" b="1" dirty="0" err="1" smtClean="0"/>
              <a:t>công</a:t>
            </a:r>
            <a:r>
              <a:rPr lang="en-US" b="1" dirty="0" smtClean="0"/>
              <a:t> </a:t>
            </a:r>
            <a:r>
              <a:rPr lang="en-US" b="1" dirty="0" err="1" smtClean="0"/>
              <a:t>bố</a:t>
            </a:r>
            <a:r>
              <a:rPr lang="en-US" b="1" dirty="0" smtClean="0"/>
              <a:t> </a:t>
            </a:r>
            <a:r>
              <a:rPr lang="en-US" b="1" dirty="0" err="1" smtClean="0"/>
              <a:t>quốc</a:t>
            </a:r>
            <a:r>
              <a:rPr lang="en-US" b="1" dirty="0" smtClean="0"/>
              <a:t> </a:t>
            </a:r>
            <a:r>
              <a:rPr lang="en-US" b="1" dirty="0" err="1" smtClean="0"/>
              <a:t>tế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4712" y="3313216"/>
            <a:ext cx="10398826" cy="26006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                                                                     </a:t>
            </a:r>
            <a:r>
              <a:rPr lang="en-US" b="1" dirty="0" smtClean="0"/>
              <a:t>TS. </a:t>
            </a:r>
            <a:r>
              <a:rPr lang="en-US" b="1" dirty="0" err="1" smtClean="0"/>
              <a:t>Đặng</a:t>
            </a:r>
            <a:r>
              <a:rPr lang="en-US" b="1" dirty="0" smtClean="0"/>
              <a:t> </a:t>
            </a:r>
            <a:r>
              <a:rPr lang="en-US" b="1" dirty="0" err="1" smtClean="0"/>
              <a:t>Thị</a:t>
            </a:r>
            <a:r>
              <a:rPr lang="en-US" b="1" dirty="0" smtClean="0"/>
              <a:t> </a:t>
            </a:r>
            <a:r>
              <a:rPr lang="en-US" b="1" dirty="0" err="1" smtClean="0"/>
              <a:t>Ngọc</a:t>
            </a:r>
            <a:r>
              <a:rPr lang="en-US" b="1" dirty="0" smtClean="0"/>
              <a:t> </a:t>
            </a:r>
            <a:r>
              <a:rPr lang="en-US" b="1" dirty="0" err="1" smtClean="0"/>
              <a:t>Yến</a:t>
            </a:r>
            <a:endParaRPr lang="en-US" b="1" dirty="0" smtClean="0"/>
          </a:p>
          <a:p>
            <a:r>
              <a:rPr lang="en-US" dirty="0" smtClean="0"/>
              <a:t>                                                          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Tiếng</a:t>
            </a:r>
            <a:r>
              <a:rPr lang="en-US" dirty="0" smtClean="0"/>
              <a:t> Anh</a:t>
            </a:r>
          </a:p>
          <a:p>
            <a:r>
              <a:rPr lang="en-US" dirty="0" smtClean="0"/>
              <a:t>                                                        ĐH </a:t>
            </a:r>
            <a:r>
              <a:rPr lang="en-US" dirty="0" err="1" smtClean="0"/>
              <a:t>Ngoại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endParaRPr lang="en-US" dirty="0"/>
          </a:p>
          <a:p>
            <a:r>
              <a:rPr lang="en-US" dirty="0" smtClean="0"/>
              <a:t>                                                                    ĐH </a:t>
            </a:r>
            <a:r>
              <a:rPr lang="en-US" dirty="0" err="1" smtClean="0"/>
              <a:t>Quốc</a:t>
            </a:r>
            <a:r>
              <a:rPr lang="en-US" dirty="0" smtClean="0"/>
              <a:t> Gia </a:t>
            </a:r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Hà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, 31/01/2018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63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gợi</a:t>
            </a:r>
            <a:r>
              <a:rPr lang="en-US" b="1" dirty="0" smtClean="0"/>
              <a:t> ý </a:t>
            </a:r>
            <a:r>
              <a:rPr lang="en-US" b="1" dirty="0" err="1" smtClean="0"/>
              <a:t>khi</a:t>
            </a:r>
            <a:r>
              <a:rPr lang="en-US" b="1" dirty="0" smtClean="0"/>
              <a:t> </a:t>
            </a:r>
            <a:r>
              <a:rPr lang="en-US" b="1" dirty="0" err="1" smtClean="0"/>
              <a:t>viết</a:t>
            </a:r>
            <a:r>
              <a:rPr lang="en-US" b="1" dirty="0" smtClean="0"/>
              <a:t> Introduction &amp; Literature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u="sng" dirty="0" err="1" smtClean="0"/>
              <a:t>Mẫu</a:t>
            </a:r>
            <a:r>
              <a:rPr lang="en-NZ" u="sng" dirty="0" smtClean="0"/>
              <a:t> 3. </a:t>
            </a:r>
          </a:p>
          <a:p>
            <a:pPr marL="0" indent="0">
              <a:buNone/>
            </a:pPr>
            <a:r>
              <a:rPr lang="en-NZ" dirty="0" err="1" smtClean="0"/>
              <a:t>Chúng</a:t>
            </a:r>
            <a:r>
              <a:rPr lang="en-NZ" dirty="0" smtClean="0"/>
              <a:t> ta </a:t>
            </a:r>
            <a:r>
              <a:rPr lang="en-NZ" dirty="0" err="1" smtClean="0"/>
              <a:t>đã</a:t>
            </a:r>
            <a:r>
              <a:rPr lang="en-NZ" dirty="0" smtClean="0"/>
              <a:t> </a:t>
            </a:r>
            <a:r>
              <a:rPr lang="en-NZ" dirty="0" err="1" smtClean="0"/>
              <a:t>biết</a:t>
            </a:r>
            <a:r>
              <a:rPr lang="en-NZ" dirty="0" smtClean="0"/>
              <a:t> </a:t>
            </a:r>
            <a:r>
              <a:rPr lang="en-NZ" dirty="0" err="1" smtClean="0"/>
              <a:t>gì</a:t>
            </a:r>
            <a:r>
              <a:rPr lang="en-NZ" dirty="0" smtClean="0"/>
              <a:t> </a:t>
            </a:r>
            <a:r>
              <a:rPr lang="en-NZ" dirty="0" err="1" smtClean="0"/>
              <a:t>về</a:t>
            </a:r>
            <a:r>
              <a:rPr lang="en-NZ" dirty="0" smtClean="0"/>
              <a:t> </a:t>
            </a:r>
            <a:r>
              <a:rPr lang="en-NZ" dirty="0" err="1" smtClean="0"/>
              <a:t>đề</a:t>
            </a:r>
            <a:r>
              <a:rPr lang="en-NZ" dirty="0" smtClean="0"/>
              <a:t> </a:t>
            </a:r>
            <a:r>
              <a:rPr lang="en-NZ" dirty="0" err="1" smtClean="0"/>
              <a:t>tài</a:t>
            </a:r>
            <a:r>
              <a:rPr lang="en-NZ" dirty="0" smtClean="0"/>
              <a:t> </a:t>
            </a:r>
            <a:r>
              <a:rPr lang="en-NZ" dirty="0" err="1" smtClean="0"/>
              <a:t>này</a:t>
            </a:r>
            <a:r>
              <a:rPr lang="en-NZ" dirty="0" smtClean="0"/>
              <a:t>? </a:t>
            </a:r>
            <a:r>
              <a:rPr lang="en-NZ" dirty="0" smtClean="0">
                <a:sym typeface="Wingdings" panose="05000000000000000000" pitchFamily="2" charset="2"/>
              </a:rPr>
              <a:t></a:t>
            </a:r>
            <a:r>
              <a:rPr lang="en-NZ" dirty="0" err="1" smtClean="0">
                <a:sym typeface="Wingdings" panose="05000000000000000000" pitchFamily="2" charset="2"/>
              </a:rPr>
              <a:t>bằng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chứng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từ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những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nghiên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cứu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trước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theo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phương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diện</a:t>
            </a:r>
            <a:r>
              <a:rPr lang="en-NZ" dirty="0" smtClean="0">
                <a:sym typeface="Wingdings" panose="05000000000000000000" pitchFamily="2" charset="2"/>
              </a:rPr>
              <a:t> A, B, C</a:t>
            </a:r>
          </a:p>
          <a:p>
            <a:pPr marL="0" indent="0">
              <a:buNone/>
            </a:pPr>
            <a:endParaRPr lang="en-N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NZ" dirty="0" err="1" smtClean="0">
                <a:sym typeface="Wingdings" panose="05000000000000000000" pitchFamily="2" charset="2"/>
              </a:rPr>
              <a:t>Nếu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chúng</a:t>
            </a:r>
            <a:r>
              <a:rPr lang="en-NZ" dirty="0" smtClean="0">
                <a:sym typeface="Wingdings" panose="05000000000000000000" pitchFamily="2" charset="2"/>
              </a:rPr>
              <a:t> ta </a:t>
            </a:r>
            <a:r>
              <a:rPr lang="en-NZ" dirty="0" err="1" smtClean="0">
                <a:sym typeface="Wingdings" panose="05000000000000000000" pitchFamily="2" charset="2"/>
              </a:rPr>
              <a:t>phân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tích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những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bằng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chứng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đó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theo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một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phương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diện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mới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thì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kết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quả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sẽ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như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thế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nào</a:t>
            </a:r>
            <a:r>
              <a:rPr lang="en-NZ" dirty="0" smtClean="0">
                <a:sym typeface="Wingdings" panose="05000000000000000000" pitchFamily="2" charset="2"/>
              </a:rPr>
              <a:t>?</a:t>
            </a:r>
          </a:p>
          <a:p>
            <a:pPr marL="0" indent="0">
              <a:buNone/>
            </a:pPr>
            <a:endParaRPr lang="en-N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NZ" u="sng" dirty="0" smtClean="0"/>
          </a:p>
          <a:p>
            <a:pPr marL="0" indent="0">
              <a:buNone/>
            </a:pPr>
            <a:endParaRPr lang="en-N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038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gợi</a:t>
            </a:r>
            <a:r>
              <a:rPr lang="en-US" b="1" dirty="0" smtClean="0"/>
              <a:t> ý </a:t>
            </a:r>
            <a:r>
              <a:rPr lang="en-US" b="1" dirty="0" err="1" smtClean="0"/>
              <a:t>khi</a:t>
            </a:r>
            <a:r>
              <a:rPr lang="en-US" b="1" dirty="0" smtClean="0"/>
              <a:t> </a:t>
            </a:r>
            <a:r>
              <a:rPr lang="en-US" b="1" dirty="0" err="1" smtClean="0"/>
              <a:t>viết</a:t>
            </a:r>
            <a:r>
              <a:rPr lang="en-US" b="1" dirty="0" smtClean="0"/>
              <a:t> Introduction &amp; Literature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err="1" smtClean="0"/>
              <a:t>Phải</a:t>
            </a:r>
            <a:r>
              <a:rPr lang="en-NZ" dirty="0" smtClean="0"/>
              <a:t> </a:t>
            </a:r>
            <a:r>
              <a:rPr lang="en-NZ" dirty="0" smtClean="0"/>
              <a:t>cover </a:t>
            </a:r>
            <a:r>
              <a:rPr lang="en-NZ" dirty="0" err="1" smtClean="0"/>
              <a:t>những</a:t>
            </a:r>
            <a:r>
              <a:rPr lang="en-NZ" dirty="0" smtClean="0"/>
              <a:t> </a:t>
            </a:r>
            <a:r>
              <a:rPr lang="en-NZ" dirty="0" err="1" smtClean="0"/>
              <a:t>nghiên</a:t>
            </a:r>
            <a:r>
              <a:rPr lang="en-NZ" dirty="0" smtClean="0"/>
              <a:t> </a:t>
            </a:r>
            <a:r>
              <a:rPr lang="en-NZ" dirty="0" err="1" smtClean="0"/>
              <a:t>cứu</a:t>
            </a:r>
            <a:r>
              <a:rPr lang="en-NZ" dirty="0" smtClean="0"/>
              <a:t> </a:t>
            </a:r>
            <a:r>
              <a:rPr lang="en-NZ" dirty="0" err="1" smtClean="0"/>
              <a:t>quan</a:t>
            </a:r>
            <a:r>
              <a:rPr lang="en-NZ" dirty="0" smtClean="0"/>
              <a:t> </a:t>
            </a:r>
            <a:r>
              <a:rPr lang="en-NZ" dirty="0" err="1" smtClean="0"/>
              <a:t>trọng</a:t>
            </a:r>
            <a:r>
              <a:rPr lang="en-NZ" dirty="0" smtClean="0"/>
              <a:t> </a:t>
            </a:r>
            <a:r>
              <a:rPr lang="en-NZ" dirty="0" err="1" smtClean="0"/>
              <a:t>liên</a:t>
            </a:r>
            <a:r>
              <a:rPr lang="en-NZ" dirty="0" smtClean="0"/>
              <a:t> </a:t>
            </a:r>
            <a:r>
              <a:rPr lang="en-NZ" dirty="0" err="1" smtClean="0"/>
              <a:t>quan</a:t>
            </a:r>
            <a:r>
              <a:rPr lang="en-NZ" dirty="0" smtClean="0"/>
              <a:t> </a:t>
            </a:r>
            <a:r>
              <a:rPr lang="en-NZ" dirty="0" err="1" smtClean="0"/>
              <a:t>đến</a:t>
            </a:r>
            <a:r>
              <a:rPr lang="en-NZ" dirty="0" smtClean="0"/>
              <a:t> </a:t>
            </a:r>
            <a:r>
              <a:rPr lang="en-NZ" dirty="0" err="1" smtClean="0"/>
              <a:t>đề</a:t>
            </a:r>
            <a:r>
              <a:rPr lang="en-NZ" dirty="0" smtClean="0"/>
              <a:t> </a:t>
            </a:r>
            <a:r>
              <a:rPr lang="en-NZ" dirty="0" err="1" smtClean="0"/>
              <a:t>tài</a:t>
            </a:r>
            <a:r>
              <a:rPr lang="en-NZ" dirty="0" smtClean="0"/>
              <a:t> </a:t>
            </a:r>
            <a:r>
              <a:rPr lang="en-NZ" dirty="0" err="1" smtClean="0"/>
              <a:t>của</a:t>
            </a:r>
            <a:r>
              <a:rPr lang="en-NZ" dirty="0" smtClean="0"/>
              <a:t> </a:t>
            </a:r>
            <a:r>
              <a:rPr lang="en-NZ" dirty="0" err="1" smtClean="0"/>
              <a:t>bạn</a:t>
            </a:r>
            <a:r>
              <a:rPr lang="en-NZ" dirty="0"/>
              <a:t> </a:t>
            </a:r>
            <a:r>
              <a:rPr lang="en-NZ" dirty="0" err="1" smtClean="0"/>
              <a:t>một</a:t>
            </a:r>
            <a:r>
              <a:rPr lang="en-NZ" dirty="0" smtClean="0"/>
              <a:t> </a:t>
            </a:r>
            <a:r>
              <a:rPr lang="en-NZ" dirty="0" err="1" smtClean="0"/>
              <a:t>cách</a:t>
            </a:r>
            <a:r>
              <a:rPr lang="en-NZ" dirty="0" smtClean="0"/>
              <a:t> </a:t>
            </a:r>
            <a:r>
              <a:rPr lang="en-NZ" dirty="0" err="1" smtClean="0"/>
              <a:t>mạch</a:t>
            </a:r>
            <a:r>
              <a:rPr lang="en-NZ" dirty="0" smtClean="0"/>
              <a:t> </a:t>
            </a:r>
            <a:r>
              <a:rPr lang="en-NZ" dirty="0" err="1" smtClean="0"/>
              <a:t>lạc</a:t>
            </a:r>
            <a:r>
              <a:rPr lang="en-NZ" dirty="0" smtClean="0"/>
              <a:t> </a:t>
            </a:r>
            <a:r>
              <a:rPr lang="en-NZ" dirty="0" err="1" smtClean="0"/>
              <a:t>thuyết</a:t>
            </a:r>
            <a:r>
              <a:rPr lang="en-NZ" dirty="0" smtClean="0"/>
              <a:t> </a:t>
            </a:r>
            <a:r>
              <a:rPr lang="en-NZ" dirty="0" err="1" smtClean="0"/>
              <a:t>phục</a:t>
            </a:r>
            <a:endParaRPr lang="en-NZ" dirty="0" smtClean="0"/>
          </a:p>
          <a:p>
            <a:pPr marL="0" indent="0">
              <a:buNone/>
            </a:pPr>
            <a:r>
              <a:rPr lang="en-NZ" b="1" i="1" dirty="0" err="1" smtClean="0"/>
              <a:t>Lưu</a:t>
            </a:r>
            <a:r>
              <a:rPr lang="en-NZ" b="1" i="1" dirty="0" smtClean="0"/>
              <a:t> ý: </a:t>
            </a:r>
          </a:p>
          <a:p>
            <a:pPr marL="0" indent="0">
              <a:buNone/>
            </a:pPr>
            <a:r>
              <a:rPr lang="en-NZ" i="1" dirty="0" err="1" smtClean="0"/>
              <a:t>Cần</a:t>
            </a:r>
            <a:r>
              <a:rPr lang="en-NZ" i="1" dirty="0" smtClean="0"/>
              <a:t> </a:t>
            </a:r>
            <a:r>
              <a:rPr lang="en-NZ" i="1" dirty="0" err="1" smtClean="0"/>
              <a:t>trích</a:t>
            </a:r>
            <a:r>
              <a:rPr lang="en-NZ" i="1" dirty="0" smtClean="0"/>
              <a:t> </a:t>
            </a:r>
            <a:r>
              <a:rPr lang="en-NZ" i="1" dirty="0" err="1" smtClean="0"/>
              <a:t>dẫn</a:t>
            </a:r>
            <a:r>
              <a:rPr lang="en-NZ" i="1" dirty="0" smtClean="0"/>
              <a:t> </a:t>
            </a:r>
            <a:r>
              <a:rPr lang="en-NZ" i="1" dirty="0" err="1" smtClean="0"/>
              <a:t>những</a:t>
            </a:r>
            <a:r>
              <a:rPr lang="en-NZ" i="1" dirty="0" smtClean="0"/>
              <a:t> </a:t>
            </a:r>
            <a:r>
              <a:rPr lang="en-NZ" i="1" dirty="0" err="1" smtClean="0"/>
              <a:t>tác</a:t>
            </a:r>
            <a:r>
              <a:rPr lang="en-NZ" i="1" dirty="0" smtClean="0"/>
              <a:t> </a:t>
            </a:r>
            <a:r>
              <a:rPr lang="en-NZ" i="1" dirty="0" err="1" smtClean="0"/>
              <a:t>phẩm</a:t>
            </a:r>
            <a:r>
              <a:rPr lang="en-NZ" i="1" dirty="0" smtClean="0"/>
              <a:t> </a:t>
            </a:r>
            <a:r>
              <a:rPr lang="en-NZ" i="1" dirty="0" err="1" smtClean="0"/>
              <a:t>của</a:t>
            </a:r>
            <a:endParaRPr lang="en-NZ" i="1" dirty="0" smtClean="0"/>
          </a:p>
          <a:p>
            <a:r>
              <a:rPr lang="en-NZ" dirty="0" err="1" smtClean="0"/>
              <a:t>Chuyên</a:t>
            </a:r>
            <a:r>
              <a:rPr lang="en-NZ" dirty="0" smtClean="0"/>
              <a:t> </a:t>
            </a:r>
            <a:r>
              <a:rPr lang="en-NZ" dirty="0" err="1" smtClean="0"/>
              <a:t>gia</a:t>
            </a:r>
            <a:r>
              <a:rPr lang="en-NZ" dirty="0" smtClean="0"/>
              <a:t> </a:t>
            </a:r>
            <a:r>
              <a:rPr lang="en-NZ" dirty="0" err="1" smtClean="0"/>
              <a:t>nổi</a:t>
            </a:r>
            <a:r>
              <a:rPr lang="en-NZ" dirty="0" smtClean="0"/>
              <a:t> </a:t>
            </a:r>
            <a:r>
              <a:rPr lang="en-NZ" dirty="0" err="1" smtClean="0"/>
              <a:t>tiếng</a:t>
            </a:r>
            <a:r>
              <a:rPr lang="en-NZ" dirty="0" smtClean="0"/>
              <a:t> </a:t>
            </a:r>
            <a:r>
              <a:rPr lang="en-NZ" dirty="0" err="1" smtClean="0"/>
              <a:t>liên</a:t>
            </a:r>
            <a:r>
              <a:rPr lang="en-NZ" dirty="0" smtClean="0"/>
              <a:t> </a:t>
            </a:r>
            <a:r>
              <a:rPr lang="en-NZ" dirty="0" err="1" smtClean="0"/>
              <a:t>quan</a:t>
            </a:r>
            <a:r>
              <a:rPr lang="en-NZ" dirty="0" smtClean="0"/>
              <a:t> </a:t>
            </a:r>
            <a:r>
              <a:rPr lang="en-NZ" dirty="0" err="1" smtClean="0"/>
              <a:t>đến</a:t>
            </a:r>
            <a:r>
              <a:rPr lang="en-NZ" dirty="0" smtClean="0"/>
              <a:t> </a:t>
            </a:r>
            <a:r>
              <a:rPr lang="en-NZ" dirty="0" err="1" smtClean="0"/>
              <a:t>đề</a:t>
            </a:r>
            <a:r>
              <a:rPr lang="en-NZ" dirty="0" smtClean="0"/>
              <a:t> </a:t>
            </a:r>
            <a:r>
              <a:rPr lang="en-NZ" dirty="0" err="1" smtClean="0"/>
              <a:t>tài</a:t>
            </a:r>
            <a:r>
              <a:rPr lang="en-NZ" dirty="0" smtClean="0"/>
              <a:t> </a:t>
            </a:r>
            <a:r>
              <a:rPr lang="en-NZ" dirty="0" err="1" smtClean="0"/>
              <a:t>của</a:t>
            </a:r>
            <a:r>
              <a:rPr lang="en-NZ" dirty="0" smtClean="0"/>
              <a:t> </a:t>
            </a:r>
            <a:r>
              <a:rPr lang="en-NZ" dirty="0" err="1" smtClean="0"/>
              <a:t>bạn</a:t>
            </a:r>
            <a:r>
              <a:rPr lang="en-NZ" dirty="0" smtClean="0"/>
              <a:t> </a:t>
            </a:r>
            <a:endParaRPr lang="en-NZ" dirty="0" smtClean="0"/>
          </a:p>
          <a:p>
            <a:r>
              <a:rPr lang="en-NZ" dirty="0" err="1" smtClean="0"/>
              <a:t>Biên</a:t>
            </a:r>
            <a:r>
              <a:rPr lang="en-NZ" dirty="0" smtClean="0"/>
              <a:t> </a:t>
            </a:r>
            <a:r>
              <a:rPr lang="en-NZ" dirty="0" err="1" smtClean="0"/>
              <a:t>tập</a:t>
            </a:r>
            <a:r>
              <a:rPr lang="en-NZ" dirty="0" smtClean="0"/>
              <a:t> </a:t>
            </a:r>
            <a:r>
              <a:rPr lang="en-NZ" dirty="0" err="1" smtClean="0"/>
              <a:t>liên</a:t>
            </a:r>
            <a:r>
              <a:rPr lang="en-NZ" dirty="0" smtClean="0"/>
              <a:t> </a:t>
            </a:r>
            <a:r>
              <a:rPr lang="en-NZ" dirty="0" err="1" smtClean="0"/>
              <a:t>quan</a:t>
            </a:r>
            <a:r>
              <a:rPr lang="en-NZ" dirty="0" smtClean="0"/>
              <a:t> </a:t>
            </a:r>
            <a:r>
              <a:rPr lang="en-NZ" dirty="0" err="1" smtClean="0"/>
              <a:t>đến</a:t>
            </a:r>
            <a:r>
              <a:rPr lang="en-NZ" dirty="0" smtClean="0"/>
              <a:t> </a:t>
            </a:r>
            <a:r>
              <a:rPr lang="en-NZ" dirty="0" err="1" smtClean="0"/>
              <a:t>đề</a:t>
            </a:r>
            <a:r>
              <a:rPr lang="en-NZ" dirty="0" smtClean="0"/>
              <a:t> </a:t>
            </a:r>
            <a:r>
              <a:rPr lang="en-NZ" dirty="0" err="1" smtClean="0"/>
              <a:t>tài</a:t>
            </a:r>
            <a:r>
              <a:rPr lang="en-NZ" dirty="0" smtClean="0"/>
              <a:t> </a:t>
            </a:r>
            <a:r>
              <a:rPr lang="en-NZ" dirty="0" err="1" smtClean="0"/>
              <a:t>của</a:t>
            </a:r>
            <a:r>
              <a:rPr lang="en-NZ" dirty="0" smtClean="0"/>
              <a:t> </a:t>
            </a:r>
            <a:r>
              <a:rPr lang="en-NZ" dirty="0" err="1" smtClean="0"/>
              <a:t>bạn</a:t>
            </a:r>
            <a:endParaRPr lang="en-NZ" dirty="0" smtClean="0"/>
          </a:p>
          <a:p>
            <a:r>
              <a:rPr lang="en-NZ" dirty="0" err="1" smtClean="0"/>
              <a:t>Bài</a:t>
            </a:r>
            <a:r>
              <a:rPr lang="en-NZ" dirty="0" smtClean="0"/>
              <a:t> </a:t>
            </a:r>
            <a:r>
              <a:rPr lang="en-NZ" dirty="0" err="1" smtClean="0"/>
              <a:t>báo</a:t>
            </a:r>
            <a:r>
              <a:rPr lang="en-NZ" dirty="0" smtClean="0"/>
              <a:t> </a:t>
            </a:r>
            <a:r>
              <a:rPr lang="en-NZ" dirty="0" err="1" smtClean="0"/>
              <a:t>đã</a:t>
            </a:r>
            <a:r>
              <a:rPr lang="en-NZ" dirty="0" smtClean="0"/>
              <a:t> </a:t>
            </a:r>
            <a:r>
              <a:rPr lang="en-NZ" dirty="0" err="1" smtClean="0"/>
              <a:t>xuất</a:t>
            </a:r>
            <a:r>
              <a:rPr lang="en-NZ" dirty="0" smtClean="0"/>
              <a:t> </a:t>
            </a:r>
            <a:r>
              <a:rPr lang="en-NZ" dirty="0" err="1" smtClean="0"/>
              <a:t>bản</a:t>
            </a:r>
            <a:r>
              <a:rPr lang="en-NZ" dirty="0" smtClean="0"/>
              <a:t> </a:t>
            </a:r>
            <a:r>
              <a:rPr lang="en-NZ" dirty="0" err="1" smtClean="0"/>
              <a:t>trong</a:t>
            </a:r>
            <a:r>
              <a:rPr lang="en-NZ" dirty="0" smtClean="0"/>
              <a:t> </a:t>
            </a:r>
            <a:r>
              <a:rPr lang="en-NZ" dirty="0" err="1" smtClean="0"/>
              <a:t>tạp</a:t>
            </a:r>
            <a:r>
              <a:rPr lang="en-NZ" dirty="0" smtClean="0"/>
              <a:t> </a:t>
            </a:r>
            <a:r>
              <a:rPr lang="en-NZ" dirty="0" err="1" smtClean="0"/>
              <a:t>chí</a:t>
            </a:r>
            <a:r>
              <a:rPr lang="en-NZ" dirty="0" smtClean="0"/>
              <a:t> </a:t>
            </a:r>
            <a:r>
              <a:rPr lang="en-NZ" dirty="0" err="1" smtClean="0"/>
              <a:t>cùng</a:t>
            </a:r>
            <a:r>
              <a:rPr lang="en-NZ" dirty="0" smtClean="0"/>
              <a:t> </a:t>
            </a:r>
            <a:r>
              <a:rPr lang="en-NZ" dirty="0" err="1" smtClean="0"/>
              <a:t>với</a:t>
            </a:r>
            <a:r>
              <a:rPr lang="en-NZ" dirty="0" smtClean="0"/>
              <a:t> </a:t>
            </a:r>
            <a:r>
              <a:rPr lang="en-NZ" dirty="0" err="1" smtClean="0"/>
              <a:t>đề</a:t>
            </a:r>
            <a:r>
              <a:rPr lang="en-NZ" dirty="0" smtClean="0"/>
              <a:t> </a:t>
            </a:r>
            <a:r>
              <a:rPr lang="en-NZ" dirty="0" err="1" smtClean="0"/>
              <a:t>tài</a:t>
            </a:r>
            <a:r>
              <a:rPr lang="en-NZ" dirty="0" smtClean="0"/>
              <a:t> </a:t>
            </a:r>
            <a:r>
              <a:rPr lang="en-NZ" dirty="0" err="1" smtClean="0"/>
              <a:t>bài</a:t>
            </a:r>
            <a:r>
              <a:rPr lang="en-NZ" dirty="0" smtClean="0"/>
              <a:t> </a:t>
            </a:r>
            <a:r>
              <a:rPr lang="en-NZ" dirty="0" err="1" smtClean="0"/>
              <a:t>báo</a:t>
            </a:r>
            <a:r>
              <a:rPr lang="en-NZ" dirty="0" smtClean="0"/>
              <a:t> </a:t>
            </a:r>
            <a:r>
              <a:rPr lang="en-NZ" dirty="0" err="1" smtClean="0"/>
              <a:t>của</a:t>
            </a:r>
            <a:r>
              <a:rPr lang="en-NZ" dirty="0" smtClean="0"/>
              <a:t> </a:t>
            </a:r>
            <a:r>
              <a:rPr lang="en-NZ" dirty="0" err="1" smtClean="0"/>
              <a:t>bạn</a:t>
            </a:r>
            <a:endParaRPr lang="en-NZ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734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gợi</a:t>
            </a:r>
            <a:r>
              <a:rPr lang="en-US" b="1" dirty="0" smtClean="0"/>
              <a:t> ý </a:t>
            </a:r>
            <a:r>
              <a:rPr lang="en-US" b="1" dirty="0" err="1" smtClean="0"/>
              <a:t>khi</a:t>
            </a:r>
            <a:r>
              <a:rPr lang="en-US" b="1" dirty="0" smtClean="0"/>
              <a:t> </a:t>
            </a:r>
            <a:r>
              <a:rPr lang="en-US" b="1" dirty="0" err="1" smtClean="0"/>
              <a:t>viết</a:t>
            </a:r>
            <a:r>
              <a:rPr lang="en-US" b="1" dirty="0" smtClean="0"/>
              <a:t> </a:t>
            </a:r>
            <a:r>
              <a:rPr lang="en-US" b="1" dirty="0" smtClean="0"/>
              <a:t>Methodology &amp; 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Methodology</a:t>
            </a:r>
            <a:endParaRPr lang="en-US" b="1" dirty="0" smtClean="0"/>
          </a:p>
          <a:p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nối</a:t>
            </a:r>
            <a:r>
              <a:rPr lang="en-US" dirty="0" smtClean="0"/>
              <a:t> </a:t>
            </a:r>
            <a:r>
              <a:rPr lang="en-US" dirty="0" err="1" smtClean="0"/>
              <a:t>bật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mạnh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phương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endParaRPr lang="en-US" dirty="0" smtClean="0"/>
          </a:p>
          <a:p>
            <a:r>
              <a:rPr lang="en-NZ" dirty="0" err="1" smtClean="0"/>
              <a:t>Cung</a:t>
            </a:r>
            <a:r>
              <a:rPr lang="en-NZ" dirty="0" smtClean="0"/>
              <a:t> </a:t>
            </a:r>
            <a:r>
              <a:rPr lang="en-NZ" dirty="0" err="1" smtClean="0"/>
              <a:t>cấp</a:t>
            </a:r>
            <a:r>
              <a:rPr lang="en-NZ" dirty="0" smtClean="0"/>
              <a:t> </a:t>
            </a:r>
            <a:r>
              <a:rPr lang="en-NZ" dirty="0" err="1" smtClean="0"/>
              <a:t>đủ</a:t>
            </a:r>
            <a:r>
              <a:rPr lang="en-NZ" dirty="0" smtClean="0"/>
              <a:t> </a:t>
            </a:r>
            <a:r>
              <a:rPr lang="en-NZ" dirty="0" err="1" smtClean="0"/>
              <a:t>thông</a:t>
            </a:r>
            <a:r>
              <a:rPr lang="en-NZ" dirty="0" smtClean="0"/>
              <a:t> tin </a:t>
            </a:r>
            <a:r>
              <a:rPr lang="en-NZ" dirty="0" err="1" smtClean="0"/>
              <a:t>để</a:t>
            </a:r>
            <a:r>
              <a:rPr lang="en-NZ" dirty="0" smtClean="0"/>
              <a:t> </a:t>
            </a:r>
            <a:r>
              <a:rPr lang="en-NZ" dirty="0" err="1" smtClean="0"/>
              <a:t>có</a:t>
            </a:r>
            <a:r>
              <a:rPr lang="en-NZ" dirty="0" smtClean="0"/>
              <a:t> </a:t>
            </a:r>
            <a:r>
              <a:rPr lang="en-NZ" dirty="0" err="1" smtClean="0"/>
              <a:t>thể</a:t>
            </a:r>
            <a:r>
              <a:rPr lang="en-NZ" dirty="0" smtClean="0"/>
              <a:t> replicate</a:t>
            </a:r>
          </a:p>
          <a:p>
            <a:pPr>
              <a:buNone/>
            </a:pPr>
            <a:r>
              <a:rPr lang="en-US" b="1" dirty="0" smtClean="0"/>
              <a:t>Discussion</a:t>
            </a:r>
          </a:p>
          <a:p>
            <a:r>
              <a:rPr lang="en-NZ" dirty="0" err="1" smtClean="0"/>
              <a:t>Cần</a:t>
            </a:r>
            <a:r>
              <a:rPr lang="en-NZ" dirty="0" smtClean="0"/>
              <a:t> </a:t>
            </a:r>
            <a:r>
              <a:rPr lang="en-NZ" dirty="0" err="1" smtClean="0"/>
              <a:t>phải</a:t>
            </a:r>
            <a:r>
              <a:rPr lang="en-NZ" dirty="0" smtClean="0"/>
              <a:t> </a:t>
            </a:r>
            <a:r>
              <a:rPr lang="en-NZ" dirty="0" err="1" smtClean="0"/>
              <a:t>dựa</a:t>
            </a:r>
            <a:r>
              <a:rPr lang="en-NZ" dirty="0" smtClean="0"/>
              <a:t> </a:t>
            </a:r>
            <a:r>
              <a:rPr lang="en-NZ" dirty="0" err="1" smtClean="0"/>
              <a:t>trên</a:t>
            </a:r>
            <a:r>
              <a:rPr lang="en-NZ" dirty="0" smtClean="0"/>
              <a:t> </a:t>
            </a:r>
            <a:r>
              <a:rPr lang="en-NZ" dirty="0" err="1" smtClean="0"/>
              <a:t>kết</a:t>
            </a:r>
            <a:r>
              <a:rPr lang="en-NZ" dirty="0" smtClean="0"/>
              <a:t> </a:t>
            </a:r>
            <a:r>
              <a:rPr lang="en-NZ" dirty="0" err="1" smtClean="0"/>
              <a:t>quả</a:t>
            </a:r>
            <a:r>
              <a:rPr lang="en-NZ" dirty="0" smtClean="0"/>
              <a:t> </a:t>
            </a:r>
            <a:r>
              <a:rPr lang="en-NZ" dirty="0" err="1" smtClean="0"/>
              <a:t>nghiên</a:t>
            </a:r>
            <a:r>
              <a:rPr lang="en-NZ" dirty="0" smtClean="0"/>
              <a:t> </a:t>
            </a:r>
            <a:r>
              <a:rPr lang="en-NZ" dirty="0" err="1" smtClean="0"/>
              <a:t>cứu</a:t>
            </a:r>
            <a:r>
              <a:rPr lang="en-NZ" dirty="0" smtClean="0"/>
              <a:t> </a:t>
            </a:r>
            <a:r>
              <a:rPr lang="en-NZ" dirty="0" err="1" smtClean="0"/>
              <a:t>của</a:t>
            </a:r>
            <a:r>
              <a:rPr lang="en-NZ" dirty="0" smtClean="0"/>
              <a:t> </a:t>
            </a:r>
            <a:r>
              <a:rPr lang="en-NZ" dirty="0" err="1" smtClean="0"/>
              <a:t>bạn</a:t>
            </a:r>
            <a:endParaRPr lang="en-NZ" dirty="0" smtClean="0"/>
          </a:p>
          <a:p>
            <a:r>
              <a:rPr lang="en-NZ" dirty="0" err="1" smtClean="0"/>
              <a:t>Kết</a:t>
            </a:r>
            <a:r>
              <a:rPr lang="en-NZ" dirty="0" smtClean="0"/>
              <a:t> </a:t>
            </a:r>
            <a:r>
              <a:rPr lang="en-NZ" dirty="0" err="1" smtClean="0"/>
              <a:t>nối</a:t>
            </a:r>
            <a:r>
              <a:rPr lang="en-NZ" dirty="0" smtClean="0"/>
              <a:t> </a:t>
            </a:r>
            <a:r>
              <a:rPr lang="en-NZ" dirty="0" err="1" smtClean="0"/>
              <a:t>với</a:t>
            </a:r>
            <a:r>
              <a:rPr lang="en-NZ" dirty="0" smtClean="0"/>
              <a:t> </a:t>
            </a:r>
            <a:r>
              <a:rPr lang="en-NZ" dirty="0" err="1" smtClean="0"/>
              <a:t>phần</a:t>
            </a:r>
            <a:r>
              <a:rPr lang="en-NZ" dirty="0" smtClean="0"/>
              <a:t> literature review</a:t>
            </a:r>
            <a:endParaRPr lang="en-NZ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734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Hình</a:t>
            </a:r>
            <a:r>
              <a:rPr lang="en-US" b="1" dirty="0" smtClean="0"/>
              <a:t> </a:t>
            </a:r>
            <a:r>
              <a:rPr lang="en-US" b="1" dirty="0" err="1" smtClean="0"/>
              <a:t>thức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thảo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Tuân</a:t>
            </a:r>
            <a:r>
              <a:rPr lang="en-US" dirty="0" smtClean="0"/>
              <a:t> </a:t>
            </a:r>
            <a:r>
              <a:rPr lang="en-US" dirty="0" err="1" smtClean="0"/>
              <a:t>thủ</a:t>
            </a:r>
            <a:r>
              <a:rPr lang="en-US" dirty="0" smtClean="0"/>
              <a:t> </a:t>
            </a:r>
            <a:r>
              <a:rPr lang="en-US" dirty="0" err="1" smtClean="0"/>
              <a:t>chặt</a:t>
            </a:r>
            <a:r>
              <a:rPr lang="en-US" dirty="0" smtClean="0"/>
              <a:t> </a:t>
            </a:r>
            <a:r>
              <a:rPr lang="en-US" dirty="0" err="1" smtClean="0"/>
              <a:t>chẽ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tạp</a:t>
            </a:r>
            <a:r>
              <a:rPr lang="en-US" dirty="0" smtClean="0"/>
              <a:t> </a:t>
            </a:r>
            <a:r>
              <a:rPr lang="en-US" dirty="0" err="1" smtClean="0"/>
              <a:t>chí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dài</a:t>
            </a:r>
            <a:endParaRPr lang="en-US" dirty="0" smtClean="0"/>
          </a:p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trích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endParaRPr lang="en-US" dirty="0" smtClean="0"/>
          </a:p>
          <a:p>
            <a:r>
              <a:rPr lang="en-US" dirty="0" err="1" smtClean="0"/>
              <a:t>Ẩn</a:t>
            </a:r>
            <a:r>
              <a:rPr lang="en-US" dirty="0" smtClean="0"/>
              <a:t> </a:t>
            </a:r>
            <a:r>
              <a:rPr lang="en-US" dirty="0" err="1" smtClean="0"/>
              <a:t>danh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lỗi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tả</a:t>
            </a:r>
            <a:r>
              <a:rPr lang="en-US" dirty="0" smtClean="0"/>
              <a:t>, </a:t>
            </a:r>
            <a:r>
              <a:rPr lang="en-US" dirty="0" err="1" smtClean="0"/>
              <a:t>ngữ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935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err="1" smtClean="0"/>
              <a:t>Nộp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bản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thảo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0777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r\OneDrive\Documents\howitwork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9133" y="146216"/>
            <a:ext cx="6289456" cy="613234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631852" y="6200727"/>
            <a:ext cx="101006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http://www.lib.berkeley.edu/scholarly-communication/publishing/lifecycle/peer-review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b="1" dirty="0" smtClean="0"/>
          </a:p>
          <a:p>
            <a:pPr algn="ctr">
              <a:buNone/>
            </a:pPr>
            <a:r>
              <a:rPr lang="en-US" sz="5400" b="1" dirty="0" smtClean="0"/>
              <a:t>Thank you!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9994"/>
            <a:ext cx="10515600" cy="5697415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Thạc</a:t>
            </a:r>
            <a:r>
              <a:rPr lang="en-US" dirty="0" smtClean="0"/>
              <a:t> </a:t>
            </a:r>
            <a:r>
              <a:rPr lang="en-US" dirty="0" err="1" smtClean="0"/>
              <a:t>sỹ</a:t>
            </a:r>
            <a:r>
              <a:rPr lang="en-US" dirty="0" smtClean="0"/>
              <a:t> (TESOL) &amp;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sỹ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),</a:t>
            </a:r>
            <a:r>
              <a:rPr lang="en-US" dirty="0" smtClean="0"/>
              <a:t> ĐH Victoria, Wellington, New Zealand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sz="2400" b="1" dirty="0" smtClean="0"/>
              <a:t>GS. Stuart Webb                 TS. </a:t>
            </a:r>
            <a:r>
              <a:rPr lang="en-US" sz="2400" b="1" dirty="0" err="1" smtClean="0"/>
              <a:t>Averil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Coxhead</a:t>
            </a:r>
            <a:r>
              <a:rPr lang="en-US" sz="2400" b="1" dirty="0" smtClean="0"/>
              <a:t>                      GS. Paul Nation</a:t>
            </a:r>
            <a:endParaRPr lang="en-US" b="1" dirty="0" smtClean="0"/>
          </a:p>
          <a:p>
            <a:r>
              <a:rPr lang="en-US" dirty="0" smtClean="0"/>
              <a:t>PP </a:t>
            </a:r>
            <a:r>
              <a:rPr lang="en-US" dirty="0" err="1" smtClean="0"/>
              <a:t>giảng</a:t>
            </a:r>
            <a:r>
              <a:rPr lang="en-US" dirty="0" smtClean="0"/>
              <a:t> </a:t>
            </a:r>
            <a:r>
              <a:rPr lang="en-US" dirty="0" err="1" smtClean="0"/>
              <a:t>dạy</a:t>
            </a:r>
            <a:r>
              <a:rPr lang="en-US" dirty="0" smtClean="0"/>
              <a:t> &amp;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vựng</a:t>
            </a:r>
            <a:endParaRPr lang="en-US" dirty="0" smtClean="0"/>
          </a:p>
          <a:p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endParaRPr lang="en-US" dirty="0" smtClean="0"/>
          </a:p>
          <a:p>
            <a:r>
              <a:rPr lang="en-US" i="1" dirty="0" smtClean="0"/>
              <a:t>Language Learning, English for Specific Purposes, Journal of English for Academic Purposes</a:t>
            </a:r>
            <a:r>
              <a:rPr lang="en-US" dirty="0" smtClean="0"/>
              <a:t>, 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" name="Picture 4" descr="E:\Teaching (FOE)_03.01.18\ULIS research seminar_31.01.18\paul-n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20242" y="1710397"/>
            <a:ext cx="1676076" cy="2031607"/>
          </a:xfrm>
          <a:prstGeom prst="rect">
            <a:avLst/>
          </a:prstGeom>
          <a:noFill/>
        </p:spPr>
      </p:pic>
      <p:pic>
        <p:nvPicPr>
          <p:cNvPr id="12" name="Picture 5" descr="E:\Teaching (FOE)_03.01.18\ULIS research seminar_31.01.18\averil-coxhe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20638" y="1640059"/>
            <a:ext cx="1780529" cy="2158218"/>
          </a:xfrm>
          <a:prstGeom prst="rect">
            <a:avLst/>
          </a:prstGeom>
          <a:noFill/>
        </p:spPr>
      </p:pic>
      <p:pic>
        <p:nvPicPr>
          <p:cNvPr id="14" name="Picture 3" descr="E:\Teaching (FOE)_03.01.18\ULIS research seminar_31.01.18\sw (2)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94239" y="1569946"/>
            <a:ext cx="1796075" cy="2384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800" b="1" dirty="0" err="1" smtClean="0"/>
              <a:t>Chọn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tạp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chí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172401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5583" y="745588"/>
            <a:ext cx="9537894" cy="225083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Kinh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nghiệm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của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bản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thân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Lời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khuyên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của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những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người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có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kinh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nghiệm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Reference list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5613010" y="3080824"/>
            <a:ext cx="647114" cy="689317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61514" y="3995225"/>
            <a:ext cx="9580098" cy="1913206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Kiểm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website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của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tạp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chí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Cân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nhắc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giữa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thứ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hạng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tạp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chí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&amp;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thời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gian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xuất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bản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Tham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khảo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ý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kiến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của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Tổng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biên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tập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tạp</a:t>
            </a:r>
            <a:r>
              <a:rPr lang="en-US" b="1" dirty="0" smtClean="0"/>
              <a:t> </a:t>
            </a:r>
            <a:r>
              <a:rPr lang="en-US" b="1" dirty="0" err="1" smtClean="0"/>
              <a:t>chí</a:t>
            </a:r>
            <a:r>
              <a:rPr lang="en-US" b="1" dirty="0" smtClean="0"/>
              <a:t> </a:t>
            </a:r>
            <a:r>
              <a:rPr lang="en-US" b="1" dirty="0" err="1" smtClean="0"/>
              <a:t>danh</a:t>
            </a:r>
            <a:r>
              <a:rPr lang="en-US" b="1" dirty="0" smtClean="0"/>
              <a:t> </a:t>
            </a:r>
            <a:r>
              <a:rPr lang="en-US" b="1" dirty="0" err="1" smtClean="0"/>
              <a:t>tiếng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Ngôn</a:t>
            </a:r>
            <a:r>
              <a:rPr lang="en-US" b="1" dirty="0" smtClean="0"/>
              <a:t> </a:t>
            </a:r>
            <a:r>
              <a:rPr lang="en-US" b="1" dirty="0" err="1" smtClean="0"/>
              <a:t>ngữ</a:t>
            </a:r>
            <a:r>
              <a:rPr lang="en-US" b="1" dirty="0" smtClean="0"/>
              <a:t> </a:t>
            </a:r>
            <a:r>
              <a:rPr lang="en-US" b="1" dirty="0" err="1" smtClean="0"/>
              <a:t>học</a:t>
            </a:r>
            <a:r>
              <a:rPr lang="en-US" b="1" dirty="0" smtClean="0"/>
              <a:t> </a:t>
            </a:r>
            <a:r>
              <a:rPr lang="en-US" b="1" dirty="0" err="1" smtClean="0"/>
              <a:t>ứng</a:t>
            </a:r>
            <a:r>
              <a:rPr lang="en-US" b="1" dirty="0" smtClean="0"/>
              <a:t> </a:t>
            </a:r>
            <a:r>
              <a:rPr lang="en-US" b="1" dirty="0" err="1" smtClean="0"/>
              <a:t>dụng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N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Applied Linguistics, Language Learning, Studies </a:t>
            </a:r>
            <a:r>
              <a:rPr lang="en-N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Second Language Acquisition</a:t>
            </a:r>
            <a:r>
              <a:rPr lang="en-N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n-N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N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TESOL Quarterly</a:t>
            </a:r>
          </a:p>
          <a:p>
            <a:pPr>
              <a:buNone/>
            </a:pPr>
            <a:endParaRPr lang="en-NZ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NZ" dirty="0" smtClean="0"/>
              <a:t>   </a:t>
            </a:r>
            <a:r>
              <a:rPr lang="en-NZ" b="1" i="1" dirty="0" smtClean="0"/>
              <a:t>English </a:t>
            </a:r>
            <a:r>
              <a:rPr lang="en-NZ" b="1" i="1" dirty="0" smtClean="0"/>
              <a:t>for Specific </a:t>
            </a:r>
            <a:r>
              <a:rPr lang="en-NZ" b="1" i="1" dirty="0" smtClean="0"/>
              <a:t>Purposes, </a:t>
            </a:r>
            <a:r>
              <a:rPr lang="en-NZ" b="1" i="1" dirty="0" smtClean="0"/>
              <a:t>Journal of English for Academic </a:t>
            </a:r>
            <a:r>
              <a:rPr lang="en-NZ" b="1" i="1" dirty="0" smtClean="0"/>
              <a:t>Purposes, ELT Journal, </a:t>
            </a:r>
            <a:r>
              <a:rPr lang="en-NZ" b="1" i="1" dirty="0" smtClean="0"/>
              <a:t>Language Teaching </a:t>
            </a:r>
            <a:r>
              <a:rPr lang="en-NZ" b="1" i="1" dirty="0" smtClean="0"/>
              <a:t>Research, CALL </a:t>
            </a:r>
            <a:r>
              <a:rPr lang="en-NZ" b="1" i="1" dirty="0" smtClean="0"/>
              <a:t>(Computer Assisted Language Learning</a:t>
            </a:r>
            <a:r>
              <a:rPr lang="en-NZ" b="1" i="1" dirty="0" smtClean="0"/>
              <a:t>)</a:t>
            </a:r>
            <a:r>
              <a:rPr lang="en-NZ" dirty="0" smtClean="0"/>
              <a:t>,</a:t>
            </a:r>
            <a:r>
              <a:rPr lang="en-NZ" b="1" i="1" dirty="0" smtClean="0"/>
              <a:t> </a:t>
            </a:r>
            <a:r>
              <a:rPr lang="en-NZ" b="1" dirty="0" smtClean="0"/>
              <a:t>Language Testing</a:t>
            </a:r>
            <a:r>
              <a:rPr lang="en-NZ" dirty="0" smtClean="0"/>
              <a:t>,</a:t>
            </a:r>
            <a:r>
              <a:rPr lang="en-NZ" b="1" dirty="0" smtClean="0"/>
              <a:t> </a:t>
            </a:r>
            <a:r>
              <a:rPr lang="en-NZ" b="1" i="1" dirty="0" smtClean="0"/>
              <a:t>Journal </a:t>
            </a:r>
            <a:r>
              <a:rPr lang="en-NZ" b="1" i="1" dirty="0" smtClean="0"/>
              <a:t>of Second Language </a:t>
            </a:r>
            <a:r>
              <a:rPr lang="en-NZ" b="1" i="1" dirty="0" smtClean="0"/>
              <a:t>Writing, </a:t>
            </a:r>
            <a:r>
              <a:rPr lang="en-NZ" b="1" i="1" dirty="0" smtClean="0"/>
              <a:t>RELC </a:t>
            </a:r>
            <a:r>
              <a:rPr lang="en-NZ" b="1" i="1" dirty="0" smtClean="0"/>
              <a:t>Journal, </a:t>
            </a:r>
            <a:r>
              <a:rPr lang="en-N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Modern Language Journal, </a:t>
            </a:r>
            <a:r>
              <a:rPr lang="en-NZ" dirty="0" smtClean="0"/>
              <a:t>Annual </a:t>
            </a:r>
            <a:r>
              <a:rPr lang="en-NZ" dirty="0" smtClean="0"/>
              <a:t>Review of Applied Linguistics</a:t>
            </a:r>
            <a:r>
              <a:rPr lang="en-NZ" dirty="0" smtClean="0"/>
              <a:t>,</a:t>
            </a:r>
            <a:r>
              <a:rPr lang="en-NZ" b="1" dirty="0" smtClean="0"/>
              <a:t> </a:t>
            </a:r>
            <a:r>
              <a:rPr lang="en-NZ" dirty="0" smtClean="0"/>
              <a:t>Canadian </a:t>
            </a:r>
            <a:r>
              <a:rPr lang="en-NZ" dirty="0" smtClean="0"/>
              <a:t>Modern Language </a:t>
            </a:r>
            <a:r>
              <a:rPr lang="en-NZ" dirty="0" smtClean="0"/>
              <a:t>Review, </a:t>
            </a:r>
            <a:r>
              <a:rPr lang="en-NZ" dirty="0" smtClean="0"/>
              <a:t>International Journal of Applied Linguistics</a:t>
            </a:r>
            <a:r>
              <a:rPr lang="en-NZ" dirty="0" smtClean="0"/>
              <a:t>, </a:t>
            </a:r>
            <a:r>
              <a:rPr lang="en-NZ" dirty="0" smtClean="0"/>
              <a:t>International Review of Applied </a:t>
            </a:r>
            <a:r>
              <a:rPr lang="en-NZ" dirty="0" smtClean="0"/>
              <a:t>Linguistics, Language Awareness, Language </a:t>
            </a:r>
            <a:r>
              <a:rPr lang="en-NZ" dirty="0" smtClean="0"/>
              <a:t>Teaching, </a:t>
            </a:r>
            <a:r>
              <a:rPr lang="en-NZ" dirty="0" smtClean="0"/>
              <a:t>Reading </a:t>
            </a:r>
            <a:r>
              <a:rPr lang="en-NZ" dirty="0" smtClean="0"/>
              <a:t>in a Foreign </a:t>
            </a:r>
            <a:r>
              <a:rPr lang="en-NZ" dirty="0" smtClean="0"/>
              <a:t>Language, Second </a:t>
            </a:r>
            <a:r>
              <a:rPr lang="en-NZ" dirty="0" smtClean="0"/>
              <a:t>Language Research</a:t>
            </a:r>
            <a:r>
              <a:rPr lang="en-NZ" dirty="0" smtClean="0"/>
              <a:t>, System, etc.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800" b="1" dirty="0" err="1" smtClean="0"/>
              <a:t>Chuẩn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bị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bản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thảo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172401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Cấu</a:t>
            </a:r>
            <a:r>
              <a:rPr lang="en-US" b="1" dirty="0" smtClean="0"/>
              <a:t> </a:t>
            </a:r>
            <a:r>
              <a:rPr lang="en-US" b="1" dirty="0" err="1" smtClean="0"/>
              <a:t>trúc</a:t>
            </a:r>
            <a:r>
              <a:rPr lang="en-US" b="1" dirty="0" smtClean="0"/>
              <a:t> </a:t>
            </a:r>
            <a:r>
              <a:rPr lang="en-US" b="1" dirty="0" err="1" smtClean="0"/>
              <a:t>thông</a:t>
            </a:r>
            <a:r>
              <a:rPr lang="en-US" b="1" dirty="0" smtClean="0"/>
              <a:t> </a:t>
            </a:r>
            <a:r>
              <a:rPr lang="en-US" b="1" dirty="0" err="1" smtClean="0"/>
              <a:t>thường</a:t>
            </a:r>
            <a:r>
              <a:rPr lang="en-US" b="1" dirty="0" smtClean="0"/>
              <a:t> </a:t>
            </a:r>
            <a:r>
              <a:rPr lang="en-US" b="1" dirty="0" err="1" smtClean="0"/>
              <a:t>của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thảo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i="1" dirty="0" smtClean="0"/>
              <a:t>       Abstract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Introduction, Literature review (Background) &amp; Research questions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Methodology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Results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Discussion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Conclusion</a:t>
            </a:r>
          </a:p>
          <a:p>
            <a:pPr marL="0" indent="0">
              <a:buNone/>
            </a:pPr>
            <a:r>
              <a:rPr lang="en-NZ" i="1" dirty="0" smtClean="0"/>
              <a:t>      References</a:t>
            </a:r>
          </a:p>
          <a:p>
            <a:pPr marL="0" indent="0">
              <a:buNone/>
            </a:pPr>
            <a:r>
              <a:rPr lang="en-NZ" i="1" dirty="0" smtClean="0"/>
              <a:t>      Appendices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95220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gợi</a:t>
            </a:r>
            <a:r>
              <a:rPr lang="en-US" b="1" dirty="0" smtClean="0"/>
              <a:t> ý </a:t>
            </a:r>
            <a:r>
              <a:rPr lang="en-US" b="1" dirty="0" err="1" smtClean="0"/>
              <a:t>khi</a:t>
            </a:r>
            <a:r>
              <a:rPr lang="en-US" b="1" dirty="0" smtClean="0"/>
              <a:t> </a:t>
            </a:r>
            <a:r>
              <a:rPr lang="en-US" b="1" dirty="0" err="1" smtClean="0"/>
              <a:t>viết</a:t>
            </a:r>
            <a:r>
              <a:rPr lang="en-US" b="1" dirty="0" smtClean="0"/>
              <a:t> Introduction &amp; Literature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NZ" dirty="0" err="1" smtClean="0"/>
              <a:t>Phải</a:t>
            </a:r>
            <a:r>
              <a:rPr lang="en-NZ" dirty="0" smtClean="0"/>
              <a:t> </a:t>
            </a:r>
            <a:r>
              <a:rPr lang="en-NZ" dirty="0" err="1" smtClean="0"/>
              <a:t>làm</a:t>
            </a:r>
            <a:r>
              <a:rPr lang="en-NZ" dirty="0" smtClean="0"/>
              <a:t> </a:t>
            </a:r>
            <a:r>
              <a:rPr lang="en-NZ" dirty="0" err="1" smtClean="0"/>
              <a:t>nổi</a:t>
            </a:r>
            <a:r>
              <a:rPr lang="en-NZ" dirty="0" smtClean="0"/>
              <a:t> </a:t>
            </a:r>
            <a:r>
              <a:rPr lang="en-NZ" dirty="0" err="1" smtClean="0"/>
              <a:t>bật</a:t>
            </a:r>
            <a:r>
              <a:rPr lang="en-NZ" dirty="0" smtClean="0"/>
              <a:t> </a:t>
            </a:r>
            <a:r>
              <a:rPr lang="en-NZ" dirty="0" err="1" smtClean="0"/>
              <a:t>vì</a:t>
            </a:r>
            <a:r>
              <a:rPr lang="en-NZ" dirty="0" smtClean="0"/>
              <a:t> </a:t>
            </a:r>
            <a:r>
              <a:rPr lang="en-NZ" dirty="0" err="1" smtClean="0"/>
              <a:t>sao</a:t>
            </a:r>
            <a:r>
              <a:rPr lang="en-NZ" dirty="0" smtClean="0"/>
              <a:t> </a:t>
            </a:r>
            <a:r>
              <a:rPr lang="en-NZ" dirty="0" err="1" smtClean="0"/>
              <a:t>nghiên</a:t>
            </a:r>
            <a:r>
              <a:rPr lang="en-NZ" dirty="0" smtClean="0"/>
              <a:t> </a:t>
            </a:r>
            <a:r>
              <a:rPr lang="en-NZ" dirty="0" err="1" smtClean="0"/>
              <a:t>cứu</a:t>
            </a:r>
            <a:r>
              <a:rPr lang="en-NZ" dirty="0" smtClean="0"/>
              <a:t> </a:t>
            </a:r>
            <a:r>
              <a:rPr lang="en-NZ" dirty="0" err="1" smtClean="0"/>
              <a:t>của</a:t>
            </a:r>
            <a:r>
              <a:rPr lang="en-NZ" dirty="0" smtClean="0"/>
              <a:t> </a:t>
            </a:r>
            <a:r>
              <a:rPr lang="en-NZ" dirty="0" err="1" smtClean="0"/>
              <a:t>bạn</a:t>
            </a:r>
            <a:r>
              <a:rPr lang="en-NZ" dirty="0" smtClean="0"/>
              <a:t> </a:t>
            </a:r>
            <a:r>
              <a:rPr lang="en-NZ" dirty="0" err="1" smtClean="0"/>
              <a:t>là</a:t>
            </a:r>
            <a:r>
              <a:rPr lang="en-NZ" dirty="0" smtClean="0"/>
              <a:t> </a:t>
            </a:r>
            <a:r>
              <a:rPr lang="en-NZ" dirty="0" err="1" smtClean="0"/>
              <a:t>cần</a:t>
            </a:r>
            <a:r>
              <a:rPr lang="en-NZ" dirty="0" smtClean="0"/>
              <a:t> </a:t>
            </a:r>
            <a:r>
              <a:rPr lang="en-NZ" dirty="0" err="1" smtClean="0"/>
              <a:t>thiết</a:t>
            </a:r>
            <a:endParaRPr lang="en-NZ" dirty="0" smtClean="0"/>
          </a:p>
          <a:p>
            <a:pPr marL="0" indent="0">
              <a:buNone/>
            </a:pPr>
            <a:r>
              <a:rPr lang="en-NZ" u="sng" dirty="0" err="1" smtClean="0"/>
              <a:t>Mẫu</a:t>
            </a:r>
            <a:r>
              <a:rPr lang="en-NZ" u="sng" dirty="0" smtClean="0"/>
              <a:t> 1. </a:t>
            </a:r>
          </a:p>
          <a:p>
            <a:pPr marL="514350" indent="-514350">
              <a:buNone/>
            </a:pPr>
            <a:r>
              <a:rPr lang="en-NZ" dirty="0" smtClean="0"/>
              <a:t>1. </a:t>
            </a:r>
            <a:r>
              <a:rPr lang="en-NZ" dirty="0" err="1" smtClean="0"/>
              <a:t>Chúng</a:t>
            </a:r>
            <a:r>
              <a:rPr lang="en-NZ" dirty="0" smtClean="0"/>
              <a:t> </a:t>
            </a:r>
            <a:r>
              <a:rPr lang="en-NZ" dirty="0" err="1" smtClean="0"/>
              <a:t>ta</a:t>
            </a:r>
            <a:r>
              <a:rPr lang="en-NZ" dirty="0" smtClean="0"/>
              <a:t> </a:t>
            </a:r>
            <a:r>
              <a:rPr lang="en-NZ" dirty="0" err="1" smtClean="0"/>
              <a:t>đã</a:t>
            </a:r>
            <a:r>
              <a:rPr lang="en-NZ" dirty="0" smtClean="0"/>
              <a:t> </a:t>
            </a:r>
            <a:r>
              <a:rPr lang="en-NZ" dirty="0" err="1" smtClean="0"/>
              <a:t>biết</a:t>
            </a:r>
            <a:r>
              <a:rPr lang="en-NZ" dirty="0" smtClean="0"/>
              <a:t> </a:t>
            </a:r>
            <a:r>
              <a:rPr lang="en-NZ" dirty="0" err="1" smtClean="0"/>
              <a:t>gì</a:t>
            </a:r>
            <a:r>
              <a:rPr lang="en-NZ" dirty="0" smtClean="0"/>
              <a:t> </a:t>
            </a:r>
            <a:r>
              <a:rPr lang="en-NZ" dirty="0" err="1" smtClean="0"/>
              <a:t>về</a:t>
            </a:r>
            <a:r>
              <a:rPr lang="en-NZ" dirty="0" smtClean="0"/>
              <a:t> </a:t>
            </a:r>
            <a:r>
              <a:rPr lang="en-NZ" dirty="0" err="1" smtClean="0"/>
              <a:t>đề</a:t>
            </a:r>
            <a:r>
              <a:rPr lang="en-NZ" dirty="0" smtClean="0"/>
              <a:t> </a:t>
            </a:r>
            <a:r>
              <a:rPr lang="en-NZ" dirty="0" err="1" smtClean="0"/>
              <a:t>tài</a:t>
            </a:r>
            <a:r>
              <a:rPr lang="en-NZ" dirty="0" smtClean="0"/>
              <a:t> </a:t>
            </a:r>
            <a:r>
              <a:rPr lang="en-NZ" dirty="0" err="1" smtClean="0"/>
              <a:t>này</a:t>
            </a:r>
            <a:r>
              <a:rPr lang="en-NZ" dirty="0" smtClean="0"/>
              <a:t>? </a:t>
            </a:r>
            <a:endParaRPr lang="en-N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NZ" dirty="0" smtClean="0">
                <a:sym typeface="Wingdings" panose="05000000000000000000" pitchFamily="2" charset="2"/>
              </a:rPr>
              <a:t>2. </a:t>
            </a:r>
            <a:r>
              <a:rPr lang="en-NZ" dirty="0" err="1" smtClean="0">
                <a:sym typeface="Wingdings" panose="05000000000000000000" pitchFamily="2" charset="2"/>
              </a:rPr>
              <a:t>Có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những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gì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mà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chúng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ta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chưa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biết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về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đề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tài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hoặc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chưa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chắc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chắn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về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đề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tài</a:t>
            </a:r>
            <a:r>
              <a:rPr lang="en-NZ" dirty="0" smtClean="0">
                <a:sym typeface="Wingdings" panose="05000000000000000000" pitchFamily="2" charset="2"/>
              </a:rPr>
              <a:t>?</a:t>
            </a:r>
          </a:p>
          <a:p>
            <a:pPr marL="0" indent="0">
              <a:buNone/>
            </a:pPr>
            <a:r>
              <a:rPr lang="en-NZ" dirty="0" smtClean="0">
                <a:sym typeface="Wingdings" panose="05000000000000000000" pitchFamily="2" charset="2"/>
              </a:rPr>
              <a:t>3</a:t>
            </a:r>
            <a:r>
              <a:rPr lang="en-NZ" dirty="0" smtClean="0">
                <a:sym typeface="Wingdings" panose="05000000000000000000" pitchFamily="2" charset="2"/>
              </a:rPr>
              <a:t>. </a:t>
            </a:r>
            <a:r>
              <a:rPr lang="en-NZ" dirty="0" err="1" smtClean="0">
                <a:sym typeface="Wingdings" panose="05000000000000000000" pitchFamily="2" charset="2"/>
              </a:rPr>
              <a:t>Vì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sao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chúng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ta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cần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nghiên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cứu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về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những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vấn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đề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chưa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được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nghiên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cứu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đó</a:t>
            </a:r>
            <a:r>
              <a:rPr lang="en-NZ" dirty="0" smtClean="0">
                <a:sym typeface="Wingdings" panose="05000000000000000000" pitchFamily="2" charset="2"/>
              </a:rPr>
              <a:t>?</a:t>
            </a:r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734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gợi</a:t>
            </a:r>
            <a:r>
              <a:rPr lang="en-US" b="1" dirty="0" smtClean="0"/>
              <a:t> ý </a:t>
            </a:r>
            <a:r>
              <a:rPr lang="en-US" b="1" dirty="0" err="1" smtClean="0"/>
              <a:t>khi</a:t>
            </a:r>
            <a:r>
              <a:rPr lang="en-US" b="1" dirty="0" smtClean="0"/>
              <a:t> </a:t>
            </a:r>
            <a:r>
              <a:rPr lang="en-US" b="1" dirty="0" err="1" smtClean="0"/>
              <a:t>viết</a:t>
            </a:r>
            <a:r>
              <a:rPr lang="en-US" b="1" dirty="0" smtClean="0"/>
              <a:t> Introduction &amp; Literature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u="sng" dirty="0" err="1" smtClean="0"/>
              <a:t>Mẫu</a:t>
            </a:r>
            <a:r>
              <a:rPr lang="en-NZ" u="sng" dirty="0" smtClean="0"/>
              <a:t> 2. </a:t>
            </a:r>
          </a:p>
          <a:p>
            <a:pPr marL="0" indent="0">
              <a:buNone/>
            </a:pPr>
            <a:r>
              <a:rPr lang="en-NZ" b="1" dirty="0" err="1" smtClean="0">
                <a:sym typeface="Wingdings" panose="05000000000000000000" pitchFamily="2" charset="2"/>
              </a:rPr>
              <a:t>Có</a:t>
            </a:r>
            <a:r>
              <a:rPr lang="en-NZ" b="1" dirty="0" smtClean="0">
                <a:sym typeface="Wingdings" panose="05000000000000000000" pitchFamily="2" charset="2"/>
              </a:rPr>
              <a:t> </a:t>
            </a:r>
            <a:r>
              <a:rPr lang="en-NZ" b="1" dirty="0" err="1" smtClean="0">
                <a:sym typeface="Wingdings" panose="05000000000000000000" pitchFamily="2" charset="2"/>
              </a:rPr>
              <a:t>những</a:t>
            </a:r>
            <a:r>
              <a:rPr lang="en-NZ" b="1" dirty="0" smtClean="0">
                <a:sym typeface="Wingdings" panose="05000000000000000000" pitchFamily="2" charset="2"/>
              </a:rPr>
              <a:t> </a:t>
            </a:r>
            <a:r>
              <a:rPr lang="en-NZ" b="1" dirty="0" err="1" smtClean="0">
                <a:sym typeface="Wingdings" panose="05000000000000000000" pitchFamily="2" charset="2"/>
              </a:rPr>
              <a:t>quan</a:t>
            </a:r>
            <a:r>
              <a:rPr lang="en-NZ" b="1" dirty="0" smtClean="0">
                <a:sym typeface="Wingdings" panose="05000000000000000000" pitchFamily="2" charset="2"/>
              </a:rPr>
              <a:t> </a:t>
            </a:r>
            <a:r>
              <a:rPr lang="en-NZ" b="1" dirty="0" err="1" smtClean="0">
                <a:sym typeface="Wingdings" panose="05000000000000000000" pitchFamily="2" charset="2"/>
              </a:rPr>
              <a:t>điểm</a:t>
            </a:r>
            <a:r>
              <a:rPr lang="en-NZ" b="1" dirty="0" smtClean="0">
                <a:sym typeface="Wingdings" panose="05000000000000000000" pitchFamily="2" charset="2"/>
              </a:rPr>
              <a:t> </a:t>
            </a:r>
            <a:r>
              <a:rPr lang="en-NZ" b="1" dirty="0" err="1" smtClean="0">
                <a:sym typeface="Wingdings" panose="05000000000000000000" pitchFamily="2" charset="2"/>
              </a:rPr>
              <a:t>đối</a:t>
            </a:r>
            <a:r>
              <a:rPr lang="en-NZ" b="1" dirty="0" smtClean="0">
                <a:sym typeface="Wingdings" panose="05000000000000000000" pitchFamily="2" charset="2"/>
              </a:rPr>
              <a:t> </a:t>
            </a:r>
            <a:r>
              <a:rPr lang="en-NZ" b="1" dirty="0" err="1" smtClean="0">
                <a:sym typeface="Wingdings" panose="05000000000000000000" pitchFamily="2" charset="2"/>
              </a:rPr>
              <a:t>lập</a:t>
            </a:r>
            <a:r>
              <a:rPr lang="en-NZ" b="1" dirty="0" smtClean="0">
                <a:sym typeface="Wingdings" panose="05000000000000000000" pitchFamily="2" charset="2"/>
              </a:rPr>
              <a:t> </a:t>
            </a:r>
            <a:r>
              <a:rPr lang="en-NZ" b="1" dirty="0" err="1" smtClean="0">
                <a:sym typeface="Wingdings" panose="05000000000000000000" pitchFamily="2" charset="2"/>
              </a:rPr>
              <a:t>nhau</a:t>
            </a:r>
            <a:r>
              <a:rPr lang="en-NZ" b="1" dirty="0" smtClean="0">
                <a:sym typeface="Wingdings" panose="05000000000000000000" pitchFamily="2" charset="2"/>
              </a:rPr>
              <a:t> </a:t>
            </a:r>
            <a:r>
              <a:rPr lang="en-NZ" b="1" dirty="0" err="1" smtClean="0">
                <a:sym typeface="Wingdings" panose="05000000000000000000" pitchFamily="2" charset="2"/>
              </a:rPr>
              <a:t>về</a:t>
            </a:r>
            <a:r>
              <a:rPr lang="en-NZ" b="1" dirty="0" smtClean="0">
                <a:sym typeface="Wingdings" panose="05000000000000000000" pitchFamily="2" charset="2"/>
              </a:rPr>
              <a:t> </a:t>
            </a:r>
            <a:r>
              <a:rPr lang="en-NZ" b="1" dirty="0" err="1" smtClean="0">
                <a:sym typeface="Wingdings" panose="05000000000000000000" pitchFamily="2" charset="2"/>
              </a:rPr>
              <a:t>một</a:t>
            </a:r>
            <a:r>
              <a:rPr lang="en-NZ" b="1" dirty="0" smtClean="0">
                <a:sym typeface="Wingdings" panose="05000000000000000000" pitchFamily="2" charset="2"/>
              </a:rPr>
              <a:t> </a:t>
            </a:r>
            <a:r>
              <a:rPr lang="en-NZ" b="1" dirty="0" err="1" smtClean="0">
                <a:sym typeface="Wingdings" panose="05000000000000000000" pitchFamily="2" charset="2"/>
              </a:rPr>
              <a:t>vấn</a:t>
            </a:r>
            <a:r>
              <a:rPr lang="en-NZ" b="1" dirty="0" smtClean="0">
                <a:sym typeface="Wingdings" panose="05000000000000000000" pitchFamily="2" charset="2"/>
              </a:rPr>
              <a:t> </a:t>
            </a:r>
            <a:r>
              <a:rPr lang="en-NZ" b="1" dirty="0" err="1" smtClean="0">
                <a:sym typeface="Wingdings" panose="05000000000000000000" pitchFamily="2" charset="2"/>
              </a:rPr>
              <a:t>đề</a:t>
            </a:r>
            <a:r>
              <a:rPr lang="en-NZ" b="1" dirty="0" smtClean="0">
                <a:sym typeface="Wingdings" panose="05000000000000000000" pitchFamily="2" charset="2"/>
              </a:rPr>
              <a:t>: </a:t>
            </a:r>
            <a:r>
              <a:rPr lang="en-NZ" b="1" dirty="0" smtClean="0">
                <a:sym typeface="Wingdings" panose="05000000000000000000" pitchFamily="2" charset="2"/>
              </a:rPr>
              <a:t>A, B (</a:t>
            </a:r>
            <a:r>
              <a:rPr lang="en-NZ" b="1" dirty="0" err="1" smtClean="0">
                <a:sym typeface="Wingdings" panose="05000000000000000000" pitchFamily="2" charset="2"/>
              </a:rPr>
              <a:t>và</a:t>
            </a:r>
            <a:r>
              <a:rPr lang="en-NZ" b="1" dirty="0" smtClean="0">
                <a:sym typeface="Wingdings" panose="05000000000000000000" pitchFamily="2" charset="2"/>
              </a:rPr>
              <a:t> C). </a:t>
            </a:r>
            <a:r>
              <a:rPr lang="en-NZ" b="1" dirty="0" smtClean="0">
                <a:sym typeface="Wingdings" panose="05000000000000000000" pitchFamily="2" charset="2"/>
              </a:rPr>
              <a:t>Theo </a:t>
            </a:r>
            <a:r>
              <a:rPr lang="en-NZ" b="1" dirty="0" err="1" smtClean="0">
                <a:sym typeface="Wingdings" panose="05000000000000000000" pitchFamily="2" charset="2"/>
              </a:rPr>
              <a:t>bạn</a:t>
            </a:r>
            <a:r>
              <a:rPr lang="en-NZ" b="1" dirty="0" smtClean="0">
                <a:sym typeface="Wingdings" panose="05000000000000000000" pitchFamily="2" charset="2"/>
              </a:rPr>
              <a:t> </a:t>
            </a:r>
            <a:r>
              <a:rPr lang="en-NZ" b="1" dirty="0" err="1" smtClean="0">
                <a:sym typeface="Wingdings" panose="05000000000000000000" pitchFamily="2" charset="2"/>
              </a:rPr>
              <a:t>thì</a:t>
            </a:r>
            <a:r>
              <a:rPr lang="en-NZ" b="1" dirty="0" smtClean="0">
                <a:sym typeface="Wingdings" panose="05000000000000000000" pitchFamily="2" charset="2"/>
              </a:rPr>
              <a:t> </a:t>
            </a:r>
          </a:p>
          <a:p>
            <a:r>
              <a:rPr lang="en-NZ" dirty="0" smtClean="0">
                <a:sym typeface="Wingdings" panose="05000000000000000000" pitchFamily="2" charset="2"/>
              </a:rPr>
              <a:t>A </a:t>
            </a:r>
            <a:r>
              <a:rPr lang="en-NZ" dirty="0" err="1" smtClean="0">
                <a:sym typeface="Wingdings" panose="05000000000000000000" pitchFamily="2" charset="2"/>
              </a:rPr>
              <a:t>tốt</a:t>
            </a:r>
            <a:r>
              <a:rPr lang="en-NZ" dirty="0" smtClean="0">
                <a:sym typeface="Wingdings" panose="05000000000000000000" pitchFamily="2" charset="2"/>
              </a:rPr>
              <a:t> ở </a:t>
            </a:r>
            <a:r>
              <a:rPr lang="en-NZ" dirty="0" err="1" smtClean="0">
                <a:sym typeface="Wingdings" panose="05000000000000000000" pitchFamily="2" charset="2"/>
              </a:rPr>
              <a:t>điểm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này</a:t>
            </a:r>
            <a:r>
              <a:rPr lang="en-NZ" dirty="0" smtClean="0">
                <a:sym typeface="Wingdings" panose="05000000000000000000" pitchFamily="2" charset="2"/>
              </a:rPr>
              <a:t>, </a:t>
            </a:r>
            <a:r>
              <a:rPr lang="en-NZ" dirty="0" err="1" smtClean="0">
                <a:sym typeface="Wingdings" panose="05000000000000000000" pitchFamily="2" charset="2"/>
              </a:rPr>
              <a:t>nhưng</a:t>
            </a:r>
            <a:r>
              <a:rPr lang="en-NZ" dirty="0" smtClean="0">
                <a:sym typeface="Wingdings" panose="05000000000000000000" pitchFamily="2" charset="2"/>
              </a:rPr>
              <a:t> ….</a:t>
            </a:r>
          </a:p>
          <a:p>
            <a:r>
              <a:rPr lang="en-NZ" dirty="0" smtClean="0">
                <a:sym typeface="Wingdings" panose="05000000000000000000" pitchFamily="2" charset="2"/>
              </a:rPr>
              <a:t>B </a:t>
            </a:r>
            <a:r>
              <a:rPr lang="en-NZ" dirty="0" err="1" smtClean="0">
                <a:sym typeface="Wingdings" panose="05000000000000000000" pitchFamily="2" charset="2"/>
              </a:rPr>
              <a:t>tốt</a:t>
            </a:r>
            <a:r>
              <a:rPr lang="en-NZ" dirty="0" smtClean="0">
                <a:sym typeface="Wingdings" panose="05000000000000000000" pitchFamily="2" charset="2"/>
              </a:rPr>
              <a:t> ở </a:t>
            </a:r>
            <a:r>
              <a:rPr lang="en-NZ" dirty="0" err="1" smtClean="0">
                <a:sym typeface="Wingdings" panose="05000000000000000000" pitchFamily="2" charset="2"/>
              </a:rPr>
              <a:t>điểm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này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nhưng</a:t>
            </a:r>
            <a:r>
              <a:rPr lang="en-NZ" dirty="0" smtClean="0">
                <a:sym typeface="Wingdings" panose="05000000000000000000" pitchFamily="2" charset="2"/>
              </a:rPr>
              <a:t> …</a:t>
            </a:r>
          </a:p>
          <a:p>
            <a:r>
              <a:rPr lang="en-NZ" dirty="0" smtClean="0">
                <a:sym typeface="Wingdings" panose="05000000000000000000" pitchFamily="2" charset="2"/>
              </a:rPr>
              <a:t>C </a:t>
            </a:r>
            <a:r>
              <a:rPr lang="en-NZ" dirty="0" err="1" smtClean="0">
                <a:sym typeface="Wingdings" panose="05000000000000000000" pitchFamily="2" charset="2"/>
              </a:rPr>
              <a:t>tốt</a:t>
            </a:r>
            <a:r>
              <a:rPr lang="en-NZ" dirty="0" smtClean="0">
                <a:sym typeface="Wingdings" panose="05000000000000000000" pitchFamily="2" charset="2"/>
              </a:rPr>
              <a:t> ở </a:t>
            </a:r>
            <a:r>
              <a:rPr lang="en-NZ" dirty="0" err="1" smtClean="0">
                <a:sym typeface="Wingdings" panose="05000000000000000000" pitchFamily="2" charset="2"/>
              </a:rPr>
              <a:t>điểm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này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nhưng</a:t>
            </a:r>
            <a:r>
              <a:rPr lang="en-NZ" dirty="0" smtClean="0">
                <a:sym typeface="Wingdings" panose="05000000000000000000" pitchFamily="2" charset="2"/>
              </a:rPr>
              <a:t> …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NZ" dirty="0" err="1" smtClean="0">
                <a:sym typeface="Wingdings" panose="05000000000000000000" pitchFamily="2" charset="2"/>
              </a:rPr>
              <a:t>Chưa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rõ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ràng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là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cái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nào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là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tốt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nhất</a:t>
            </a:r>
            <a:r>
              <a:rPr lang="en-NZ" dirty="0" smtClean="0">
                <a:sym typeface="Wingdings" panose="05000000000000000000" pitchFamily="2" charset="2"/>
              </a:rPr>
              <a:t>  </a:t>
            </a:r>
            <a:r>
              <a:rPr lang="en-NZ" dirty="0" err="1" smtClean="0">
                <a:sym typeface="Wingdings" panose="05000000000000000000" pitchFamily="2" charset="2"/>
              </a:rPr>
              <a:t>cần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có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nghiên</a:t>
            </a:r>
            <a:r>
              <a:rPr lang="en-NZ" dirty="0" smtClean="0">
                <a:sym typeface="Wingdings" panose="05000000000000000000" pitchFamily="2" charset="2"/>
              </a:rPr>
              <a:t> </a:t>
            </a:r>
            <a:r>
              <a:rPr lang="en-NZ" dirty="0" err="1" smtClean="0">
                <a:sym typeface="Wingdings" panose="05000000000000000000" pitchFamily="2" charset="2"/>
              </a:rPr>
              <a:t>cứu</a:t>
            </a:r>
            <a:r>
              <a:rPr lang="en-NZ" dirty="0" smtClean="0">
                <a:sym typeface="Wingdings" panose="05000000000000000000" pitchFamily="2" charset="2"/>
              </a:rPr>
              <a:t>. </a:t>
            </a:r>
          </a:p>
          <a:p>
            <a:pPr marL="0" indent="0">
              <a:buNone/>
            </a:pPr>
            <a:endParaRPr lang="en-N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NZ" u="sng" dirty="0" smtClean="0"/>
          </a:p>
          <a:p>
            <a:pPr marL="0" indent="0">
              <a:buNone/>
            </a:pPr>
            <a:endParaRPr lang="en-N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412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668</Words>
  <Application>Microsoft Office PowerPoint</Application>
  <PresentationFormat>Custom</PresentationFormat>
  <Paragraphs>93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Chia sẻ kinh nghiệm công bố quốc tế</vt:lpstr>
      <vt:lpstr>Slide 2</vt:lpstr>
      <vt:lpstr>Slide 3</vt:lpstr>
      <vt:lpstr>Slide 4</vt:lpstr>
      <vt:lpstr>Một số tạp chí danh tiếng của Ngôn ngữ học ứng dụng</vt:lpstr>
      <vt:lpstr>Slide 6</vt:lpstr>
      <vt:lpstr>Cấu trúc thông thường của bản thảo</vt:lpstr>
      <vt:lpstr>Một số gợi ý khi viết Introduction &amp; Literature review</vt:lpstr>
      <vt:lpstr>Một số gợi ý khi viết Introduction &amp; Literature review</vt:lpstr>
      <vt:lpstr>Một số gợi ý khi viết Introduction &amp; Literature review</vt:lpstr>
      <vt:lpstr>Một số gợi ý khi viết Introduction &amp; Literature review</vt:lpstr>
      <vt:lpstr>Một số gợi ý khi viết Methodology &amp; Discussion</vt:lpstr>
      <vt:lpstr>Hình thức bản thảo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Chia sẻ kinh nghiệm công bố quốc tế</dc:title>
  <dc:creator>Yen Dang</dc:creator>
  <cp:lastModifiedBy>Yen Dang</cp:lastModifiedBy>
  <cp:revision>21</cp:revision>
  <dcterms:created xsi:type="dcterms:W3CDTF">2018-01-26T07:06:57Z</dcterms:created>
  <dcterms:modified xsi:type="dcterms:W3CDTF">2018-01-30T06:07:15Z</dcterms:modified>
</cp:coreProperties>
</file>